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9" r:id="rId3"/>
    <p:sldId id="281" r:id="rId4"/>
    <p:sldId id="257" r:id="rId5"/>
    <p:sldId id="258" r:id="rId6"/>
    <p:sldId id="260" r:id="rId7"/>
    <p:sldId id="261" r:id="rId8"/>
    <p:sldId id="262" r:id="rId9"/>
    <p:sldId id="263" r:id="rId10"/>
    <p:sldId id="269" r:id="rId11"/>
    <p:sldId id="264" r:id="rId12"/>
    <p:sldId id="265" r:id="rId13"/>
    <p:sldId id="267" r:id="rId14"/>
    <p:sldId id="268" r:id="rId15"/>
    <p:sldId id="270" r:id="rId16"/>
    <p:sldId id="277" r:id="rId17"/>
    <p:sldId id="278" r:id="rId18"/>
    <p:sldId id="279" r:id="rId19"/>
    <p:sldId id="280" r:id="rId20"/>
    <p:sldId id="273" r:id="rId21"/>
    <p:sldId id="274" r:id="rId22"/>
    <p:sldId id="275" r:id="rId23"/>
    <p:sldId id="271" r:id="rId24"/>
    <p:sldId id="272" r:id="rId25"/>
    <p:sldId id="283" r:id="rId26"/>
    <p:sldId id="284" r:id="rId27"/>
    <p:sldId id="27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596"/>
    <p:restoredTop sz="94694"/>
  </p:normalViewPr>
  <p:slideViewPr>
    <p:cSldViewPr snapToGrid="0" snapToObjects="1">
      <p:cViewPr varScale="1">
        <p:scale>
          <a:sx n="111" d="100"/>
          <a:sy n="111" d="100"/>
        </p:scale>
        <p:origin x="216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18EE7-FD5C-4513-BE51-BEDCD37BE9E1}" type="doc">
      <dgm:prSet loTypeId="urn:microsoft.com/office/officeart/2008/layout/LinedList" loCatId="list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148851D8-0280-475D-9466-36AA35A1C93A}">
      <dgm:prSet custT="1"/>
      <dgm:spPr/>
      <dgm:t>
        <a:bodyPr/>
        <a:lstStyle/>
        <a:p>
          <a:r>
            <a:rPr lang="en-US" sz="2000" b="1" dirty="0">
              <a:solidFill>
                <a:schemeClr val="bg1"/>
              </a:solidFill>
            </a:rPr>
            <a:t>C</a:t>
          </a:r>
          <a:r>
            <a:rPr lang="en-US" sz="2000" dirty="0">
              <a:solidFill>
                <a:schemeClr val="bg1"/>
              </a:solidFill>
            </a:rPr>
            <a:t> provides the basic set of statements and operators that you expect from an </a:t>
          </a:r>
          <a:r>
            <a:rPr lang="en-US" sz="2000" i="1" dirty="0">
              <a:solidFill>
                <a:schemeClr val="bg1"/>
              </a:solidFill>
            </a:rPr>
            <a:t>imperative</a:t>
          </a:r>
          <a:r>
            <a:rPr lang="en-US" sz="2000" dirty="0">
              <a:solidFill>
                <a:schemeClr val="bg1"/>
              </a:solidFill>
            </a:rPr>
            <a:t> programming language.</a:t>
          </a:r>
        </a:p>
      </dgm:t>
    </dgm:pt>
    <dgm:pt modelId="{4A89F678-10C7-479C-8D85-B4F9007FDBDA}" type="parTrans" cxnId="{99FAFCC3-B7DE-4937-A46D-EBF8601734C3}">
      <dgm:prSet/>
      <dgm:spPr/>
      <dgm:t>
        <a:bodyPr/>
        <a:lstStyle/>
        <a:p>
          <a:endParaRPr lang="en-US"/>
        </a:p>
      </dgm:t>
    </dgm:pt>
    <dgm:pt modelId="{B355E2C3-1ED5-4997-8F28-568A2D6AC454}" type="sibTrans" cxnId="{99FAFCC3-B7DE-4937-A46D-EBF8601734C3}">
      <dgm:prSet/>
      <dgm:spPr/>
      <dgm:t>
        <a:bodyPr/>
        <a:lstStyle/>
        <a:p>
          <a:endParaRPr lang="en-US"/>
        </a:p>
      </dgm:t>
    </dgm:pt>
    <dgm:pt modelId="{7DB72AF4-9FE7-42B9-AA80-FC171C0785F5}">
      <dgm:prSet custT="1"/>
      <dgm:spPr/>
      <dgm:t>
        <a:bodyPr/>
        <a:lstStyle/>
        <a:p>
          <a:r>
            <a:rPr lang="en-US" sz="2000" dirty="0">
              <a:solidFill>
                <a:schemeClr val="bg1"/>
              </a:solidFill>
            </a:rPr>
            <a:t>It is relatively low level — close to the machine (in contrast to a language like Python).</a:t>
          </a:r>
        </a:p>
      </dgm:t>
    </dgm:pt>
    <dgm:pt modelId="{22390970-EE51-4DD9-8EC0-2408F81987DC}" type="parTrans" cxnId="{B5D8AE53-8D25-41E9-9F85-EA1CC8883A77}">
      <dgm:prSet/>
      <dgm:spPr/>
      <dgm:t>
        <a:bodyPr/>
        <a:lstStyle/>
        <a:p>
          <a:endParaRPr lang="en-US"/>
        </a:p>
      </dgm:t>
    </dgm:pt>
    <dgm:pt modelId="{37FC24F2-5B3B-46FB-A695-2C6522EC1D36}" type="sibTrans" cxnId="{B5D8AE53-8D25-41E9-9F85-EA1CC8883A77}">
      <dgm:prSet/>
      <dgm:spPr/>
      <dgm:t>
        <a:bodyPr/>
        <a:lstStyle/>
        <a:p>
          <a:endParaRPr lang="en-US"/>
        </a:p>
      </dgm:t>
    </dgm:pt>
    <dgm:pt modelId="{8A34EC59-C5AC-41C4-B3A0-ACC08AB4B252}">
      <dgm:prSet custT="1"/>
      <dgm:spPr/>
      <dgm:t>
        <a:bodyPr/>
        <a:lstStyle/>
        <a:p>
          <a:r>
            <a:rPr lang="en-US" sz="2000" dirty="0">
              <a:solidFill>
                <a:schemeClr val="bg1"/>
              </a:solidFill>
            </a:rPr>
            <a:t>You can write unreadable programs — Don’t try to be clever by being obscure.</a:t>
          </a:r>
        </a:p>
        <a:p>
          <a:r>
            <a:rPr lang="en-US" sz="2000" dirty="0">
              <a:solidFill>
                <a:schemeClr val="bg1"/>
              </a:solidFill>
            </a:rPr>
            <a:t>Clarity is paramount!</a:t>
          </a:r>
        </a:p>
      </dgm:t>
    </dgm:pt>
    <dgm:pt modelId="{1ADB5A4F-BDDC-44F0-83E4-5313D598DB15}" type="parTrans" cxnId="{6DDF40B8-DFEC-49B5-866A-4C948FD39A0F}">
      <dgm:prSet/>
      <dgm:spPr/>
      <dgm:t>
        <a:bodyPr/>
        <a:lstStyle/>
        <a:p>
          <a:endParaRPr lang="en-US"/>
        </a:p>
      </dgm:t>
    </dgm:pt>
    <dgm:pt modelId="{A7156A71-07FD-4DAA-B5D1-DB9A41BBDF30}" type="sibTrans" cxnId="{6DDF40B8-DFEC-49B5-866A-4C948FD39A0F}">
      <dgm:prSet/>
      <dgm:spPr/>
      <dgm:t>
        <a:bodyPr/>
        <a:lstStyle/>
        <a:p>
          <a:endParaRPr lang="en-US"/>
        </a:p>
      </dgm:t>
    </dgm:pt>
    <dgm:pt modelId="{04AC1A92-6309-754C-B316-C6FC19E9D99C}">
      <dgm:prSet custT="1"/>
      <dgm:spPr/>
      <dgm:t>
        <a:bodyPr/>
        <a:lstStyle/>
        <a:p>
          <a:r>
            <a:rPr lang="en-US" sz="2000" b="1" dirty="0">
              <a:solidFill>
                <a:schemeClr val="bg1"/>
              </a:solidFill>
            </a:rPr>
            <a:t>C</a:t>
          </a:r>
          <a:r>
            <a:rPr lang="en-US" sz="2000" dirty="0">
              <a:solidFill>
                <a:schemeClr val="bg1"/>
              </a:solidFill>
            </a:rPr>
            <a:t> is powerful, but Programming in </a:t>
          </a:r>
          <a:r>
            <a:rPr lang="en-US" sz="2000" b="1" dirty="0">
              <a:solidFill>
                <a:schemeClr val="bg1"/>
              </a:solidFill>
            </a:rPr>
            <a:t>C</a:t>
          </a:r>
          <a:r>
            <a:rPr lang="en-US" sz="2000" dirty="0">
              <a:solidFill>
                <a:schemeClr val="bg1"/>
              </a:solidFill>
            </a:rPr>
            <a:t> can be dangerous!</a:t>
          </a:r>
        </a:p>
      </dgm:t>
    </dgm:pt>
    <dgm:pt modelId="{607535F7-3EF6-724D-A336-B28473B1D7B3}" type="parTrans" cxnId="{B46B2F19-A761-D94B-8362-AB2FC1C043D8}">
      <dgm:prSet/>
      <dgm:spPr/>
      <dgm:t>
        <a:bodyPr/>
        <a:lstStyle/>
        <a:p>
          <a:endParaRPr lang="en-US"/>
        </a:p>
      </dgm:t>
    </dgm:pt>
    <dgm:pt modelId="{FD7E0FAE-AEA4-674B-AA7F-1C9D6679ABEF}" type="sibTrans" cxnId="{B46B2F19-A761-D94B-8362-AB2FC1C043D8}">
      <dgm:prSet/>
      <dgm:spPr/>
      <dgm:t>
        <a:bodyPr/>
        <a:lstStyle/>
        <a:p>
          <a:endParaRPr lang="en-US"/>
        </a:p>
      </dgm:t>
    </dgm:pt>
    <dgm:pt modelId="{985EC3AA-51AD-E946-8479-CA4E2AC1C7BF}" type="pres">
      <dgm:prSet presAssocID="{BEC18EE7-FD5C-4513-BE51-BEDCD37BE9E1}" presName="vert0" presStyleCnt="0">
        <dgm:presLayoutVars>
          <dgm:dir/>
          <dgm:animOne val="branch"/>
          <dgm:animLvl val="lvl"/>
        </dgm:presLayoutVars>
      </dgm:prSet>
      <dgm:spPr/>
    </dgm:pt>
    <dgm:pt modelId="{9345849C-15B0-0144-87AA-0820115204F9}" type="pres">
      <dgm:prSet presAssocID="{148851D8-0280-475D-9466-36AA35A1C93A}" presName="thickLine" presStyleLbl="alignNode1" presStyleIdx="0" presStyleCnt="4"/>
      <dgm:spPr/>
    </dgm:pt>
    <dgm:pt modelId="{E9B3D4C3-4E1D-0149-95B0-3AACEBF88675}" type="pres">
      <dgm:prSet presAssocID="{148851D8-0280-475D-9466-36AA35A1C93A}" presName="horz1" presStyleCnt="0"/>
      <dgm:spPr/>
    </dgm:pt>
    <dgm:pt modelId="{C3187E45-5B0D-EA44-AC8B-6B169757A8E1}" type="pres">
      <dgm:prSet presAssocID="{148851D8-0280-475D-9466-36AA35A1C93A}" presName="tx1" presStyleLbl="revTx" presStyleIdx="0" presStyleCnt="4"/>
      <dgm:spPr/>
    </dgm:pt>
    <dgm:pt modelId="{A6A676FA-FE9A-DD4D-8C27-4FBA43D638A0}" type="pres">
      <dgm:prSet presAssocID="{148851D8-0280-475D-9466-36AA35A1C93A}" presName="vert1" presStyleCnt="0"/>
      <dgm:spPr/>
    </dgm:pt>
    <dgm:pt modelId="{19D0B6EC-6C80-6D40-B66D-5FD7B5418BCA}" type="pres">
      <dgm:prSet presAssocID="{7DB72AF4-9FE7-42B9-AA80-FC171C0785F5}" presName="thickLine" presStyleLbl="alignNode1" presStyleIdx="1" presStyleCnt="4"/>
      <dgm:spPr/>
    </dgm:pt>
    <dgm:pt modelId="{C185A9B9-4566-EF4A-8F92-E906865C297A}" type="pres">
      <dgm:prSet presAssocID="{7DB72AF4-9FE7-42B9-AA80-FC171C0785F5}" presName="horz1" presStyleCnt="0"/>
      <dgm:spPr/>
    </dgm:pt>
    <dgm:pt modelId="{B81836C3-BB08-6E4E-8D1F-D619FA17D174}" type="pres">
      <dgm:prSet presAssocID="{7DB72AF4-9FE7-42B9-AA80-FC171C0785F5}" presName="tx1" presStyleLbl="revTx" presStyleIdx="1" presStyleCnt="4"/>
      <dgm:spPr/>
    </dgm:pt>
    <dgm:pt modelId="{7312FC8C-E2B7-2F46-8CA1-A027805F0B9D}" type="pres">
      <dgm:prSet presAssocID="{7DB72AF4-9FE7-42B9-AA80-FC171C0785F5}" presName="vert1" presStyleCnt="0"/>
      <dgm:spPr/>
    </dgm:pt>
    <dgm:pt modelId="{71521D85-3499-0946-B0D5-BF62B7D3E2C7}" type="pres">
      <dgm:prSet presAssocID="{8A34EC59-C5AC-41C4-B3A0-ACC08AB4B252}" presName="thickLine" presStyleLbl="alignNode1" presStyleIdx="2" presStyleCnt="4"/>
      <dgm:spPr/>
    </dgm:pt>
    <dgm:pt modelId="{C9B74342-4073-4443-BE0A-042987CAC73E}" type="pres">
      <dgm:prSet presAssocID="{8A34EC59-C5AC-41C4-B3A0-ACC08AB4B252}" presName="horz1" presStyleCnt="0"/>
      <dgm:spPr/>
    </dgm:pt>
    <dgm:pt modelId="{E6CD193B-583D-124D-9A82-B37287DCFE00}" type="pres">
      <dgm:prSet presAssocID="{8A34EC59-C5AC-41C4-B3A0-ACC08AB4B252}" presName="tx1" presStyleLbl="revTx" presStyleIdx="2" presStyleCnt="4"/>
      <dgm:spPr/>
    </dgm:pt>
    <dgm:pt modelId="{55F2A745-955A-CB45-AE75-581111D468B5}" type="pres">
      <dgm:prSet presAssocID="{8A34EC59-C5AC-41C4-B3A0-ACC08AB4B252}" presName="vert1" presStyleCnt="0"/>
      <dgm:spPr/>
    </dgm:pt>
    <dgm:pt modelId="{BDE6A15F-E472-CF44-ABF2-873C1FAB0132}" type="pres">
      <dgm:prSet presAssocID="{04AC1A92-6309-754C-B316-C6FC19E9D99C}" presName="thickLine" presStyleLbl="alignNode1" presStyleIdx="3" presStyleCnt="4"/>
      <dgm:spPr/>
    </dgm:pt>
    <dgm:pt modelId="{AB8C6F1A-ACDD-074B-BCA9-B4CF26545F97}" type="pres">
      <dgm:prSet presAssocID="{04AC1A92-6309-754C-B316-C6FC19E9D99C}" presName="horz1" presStyleCnt="0"/>
      <dgm:spPr/>
    </dgm:pt>
    <dgm:pt modelId="{8C5E0857-FB87-C64B-8D20-FC796831105D}" type="pres">
      <dgm:prSet presAssocID="{04AC1A92-6309-754C-B316-C6FC19E9D99C}" presName="tx1" presStyleLbl="revTx" presStyleIdx="3" presStyleCnt="4"/>
      <dgm:spPr/>
    </dgm:pt>
    <dgm:pt modelId="{DA36AA54-F019-1B4C-BD80-D7B598B12C70}" type="pres">
      <dgm:prSet presAssocID="{04AC1A92-6309-754C-B316-C6FC19E9D99C}" presName="vert1" presStyleCnt="0"/>
      <dgm:spPr/>
    </dgm:pt>
  </dgm:ptLst>
  <dgm:cxnLst>
    <dgm:cxn modelId="{6B0E1A02-7869-5D45-BC22-3172FD12DCEE}" type="presOf" srcId="{04AC1A92-6309-754C-B316-C6FC19E9D99C}" destId="{8C5E0857-FB87-C64B-8D20-FC796831105D}" srcOrd="0" destOrd="0" presId="urn:microsoft.com/office/officeart/2008/layout/LinedList"/>
    <dgm:cxn modelId="{04D61B0C-A1EC-9F44-923E-51E347611DD7}" type="presOf" srcId="{8A34EC59-C5AC-41C4-B3A0-ACC08AB4B252}" destId="{E6CD193B-583D-124D-9A82-B37287DCFE00}" srcOrd="0" destOrd="0" presId="urn:microsoft.com/office/officeart/2008/layout/LinedList"/>
    <dgm:cxn modelId="{AB7BC80F-19DB-6A4C-9A9B-A0BE85C7673E}" type="presOf" srcId="{BEC18EE7-FD5C-4513-BE51-BEDCD37BE9E1}" destId="{985EC3AA-51AD-E946-8479-CA4E2AC1C7BF}" srcOrd="0" destOrd="0" presId="urn:microsoft.com/office/officeart/2008/layout/LinedList"/>
    <dgm:cxn modelId="{B46B2F19-A761-D94B-8362-AB2FC1C043D8}" srcId="{BEC18EE7-FD5C-4513-BE51-BEDCD37BE9E1}" destId="{04AC1A92-6309-754C-B316-C6FC19E9D99C}" srcOrd="3" destOrd="0" parTransId="{607535F7-3EF6-724D-A336-B28473B1D7B3}" sibTransId="{FD7E0FAE-AEA4-674B-AA7F-1C9D6679ABEF}"/>
    <dgm:cxn modelId="{B5D8AE53-8D25-41E9-9F85-EA1CC8883A77}" srcId="{BEC18EE7-FD5C-4513-BE51-BEDCD37BE9E1}" destId="{7DB72AF4-9FE7-42B9-AA80-FC171C0785F5}" srcOrd="1" destOrd="0" parTransId="{22390970-EE51-4DD9-8EC0-2408F81987DC}" sibTransId="{37FC24F2-5B3B-46FB-A695-2C6522EC1D36}"/>
    <dgm:cxn modelId="{819A3078-1E9A-D242-A9D1-FD901335E52E}" type="presOf" srcId="{7DB72AF4-9FE7-42B9-AA80-FC171C0785F5}" destId="{B81836C3-BB08-6E4E-8D1F-D619FA17D174}" srcOrd="0" destOrd="0" presId="urn:microsoft.com/office/officeart/2008/layout/LinedList"/>
    <dgm:cxn modelId="{6DDF40B8-DFEC-49B5-866A-4C948FD39A0F}" srcId="{BEC18EE7-FD5C-4513-BE51-BEDCD37BE9E1}" destId="{8A34EC59-C5AC-41C4-B3A0-ACC08AB4B252}" srcOrd="2" destOrd="0" parTransId="{1ADB5A4F-BDDC-44F0-83E4-5313D598DB15}" sibTransId="{A7156A71-07FD-4DAA-B5D1-DB9A41BBDF30}"/>
    <dgm:cxn modelId="{75B6A0BE-A2FA-0E4B-8DE4-C32D18AC84A8}" type="presOf" srcId="{148851D8-0280-475D-9466-36AA35A1C93A}" destId="{C3187E45-5B0D-EA44-AC8B-6B169757A8E1}" srcOrd="0" destOrd="0" presId="urn:microsoft.com/office/officeart/2008/layout/LinedList"/>
    <dgm:cxn modelId="{99FAFCC3-B7DE-4937-A46D-EBF8601734C3}" srcId="{BEC18EE7-FD5C-4513-BE51-BEDCD37BE9E1}" destId="{148851D8-0280-475D-9466-36AA35A1C93A}" srcOrd="0" destOrd="0" parTransId="{4A89F678-10C7-479C-8D85-B4F9007FDBDA}" sibTransId="{B355E2C3-1ED5-4997-8F28-568A2D6AC454}"/>
    <dgm:cxn modelId="{360FA1DE-C3C7-B84D-83DC-F08A861F3674}" type="presParOf" srcId="{985EC3AA-51AD-E946-8479-CA4E2AC1C7BF}" destId="{9345849C-15B0-0144-87AA-0820115204F9}" srcOrd="0" destOrd="0" presId="urn:microsoft.com/office/officeart/2008/layout/LinedList"/>
    <dgm:cxn modelId="{40181BCE-78A0-C944-8877-3B0CF0C8C44E}" type="presParOf" srcId="{985EC3AA-51AD-E946-8479-CA4E2AC1C7BF}" destId="{E9B3D4C3-4E1D-0149-95B0-3AACEBF88675}" srcOrd="1" destOrd="0" presId="urn:microsoft.com/office/officeart/2008/layout/LinedList"/>
    <dgm:cxn modelId="{F1148155-A4D5-EC47-B8F7-B2986C7D77E4}" type="presParOf" srcId="{E9B3D4C3-4E1D-0149-95B0-3AACEBF88675}" destId="{C3187E45-5B0D-EA44-AC8B-6B169757A8E1}" srcOrd="0" destOrd="0" presId="urn:microsoft.com/office/officeart/2008/layout/LinedList"/>
    <dgm:cxn modelId="{E41C4366-4A71-7547-9243-9422C0106F72}" type="presParOf" srcId="{E9B3D4C3-4E1D-0149-95B0-3AACEBF88675}" destId="{A6A676FA-FE9A-DD4D-8C27-4FBA43D638A0}" srcOrd="1" destOrd="0" presId="urn:microsoft.com/office/officeart/2008/layout/LinedList"/>
    <dgm:cxn modelId="{E2902A47-25B5-0541-9D16-3995A8BDC196}" type="presParOf" srcId="{985EC3AA-51AD-E946-8479-CA4E2AC1C7BF}" destId="{19D0B6EC-6C80-6D40-B66D-5FD7B5418BCA}" srcOrd="2" destOrd="0" presId="urn:microsoft.com/office/officeart/2008/layout/LinedList"/>
    <dgm:cxn modelId="{895B77A3-5E49-FA4B-99E2-BE376FBA5FFA}" type="presParOf" srcId="{985EC3AA-51AD-E946-8479-CA4E2AC1C7BF}" destId="{C185A9B9-4566-EF4A-8F92-E906865C297A}" srcOrd="3" destOrd="0" presId="urn:microsoft.com/office/officeart/2008/layout/LinedList"/>
    <dgm:cxn modelId="{76FC1204-F3A1-1C48-9A81-D47B310B8BC7}" type="presParOf" srcId="{C185A9B9-4566-EF4A-8F92-E906865C297A}" destId="{B81836C3-BB08-6E4E-8D1F-D619FA17D174}" srcOrd="0" destOrd="0" presId="urn:microsoft.com/office/officeart/2008/layout/LinedList"/>
    <dgm:cxn modelId="{8CCC8F6D-5BDA-3448-BCA8-5770E8407CA3}" type="presParOf" srcId="{C185A9B9-4566-EF4A-8F92-E906865C297A}" destId="{7312FC8C-E2B7-2F46-8CA1-A027805F0B9D}" srcOrd="1" destOrd="0" presId="urn:microsoft.com/office/officeart/2008/layout/LinedList"/>
    <dgm:cxn modelId="{A93D4BF8-1214-354D-B607-F1EA8BF98C99}" type="presParOf" srcId="{985EC3AA-51AD-E946-8479-CA4E2AC1C7BF}" destId="{71521D85-3499-0946-B0D5-BF62B7D3E2C7}" srcOrd="4" destOrd="0" presId="urn:microsoft.com/office/officeart/2008/layout/LinedList"/>
    <dgm:cxn modelId="{DAA676CB-BD1A-7546-8BED-91535B7D0AB1}" type="presParOf" srcId="{985EC3AA-51AD-E946-8479-CA4E2AC1C7BF}" destId="{C9B74342-4073-4443-BE0A-042987CAC73E}" srcOrd="5" destOrd="0" presId="urn:microsoft.com/office/officeart/2008/layout/LinedList"/>
    <dgm:cxn modelId="{6BF52244-4BBA-7747-95A7-4965C3AC3DD8}" type="presParOf" srcId="{C9B74342-4073-4443-BE0A-042987CAC73E}" destId="{E6CD193B-583D-124D-9A82-B37287DCFE00}" srcOrd="0" destOrd="0" presId="urn:microsoft.com/office/officeart/2008/layout/LinedList"/>
    <dgm:cxn modelId="{BF20AEAA-EE06-DD46-AA35-CCF982886622}" type="presParOf" srcId="{C9B74342-4073-4443-BE0A-042987CAC73E}" destId="{55F2A745-955A-CB45-AE75-581111D468B5}" srcOrd="1" destOrd="0" presId="urn:microsoft.com/office/officeart/2008/layout/LinedList"/>
    <dgm:cxn modelId="{16D0B1FA-E6DD-4146-A6B8-5DBA3BB353A8}" type="presParOf" srcId="{985EC3AA-51AD-E946-8479-CA4E2AC1C7BF}" destId="{BDE6A15F-E472-CF44-ABF2-873C1FAB0132}" srcOrd="6" destOrd="0" presId="urn:microsoft.com/office/officeart/2008/layout/LinedList"/>
    <dgm:cxn modelId="{0DB90E75-52A5-174D-80F1-93A341265ACE}" type="presParOf" srcId="{985EC3AA-51AD-E946-8479-CA4E2AC1C7BF}" destId="{AB8C6F1A-ACDD-074B-BCA9-B4CF26545F97}" srcOrd="7" destOrd="0" presId="urn:microsoft.com/office/officeart/2008/layout/LinedList"/>
    <dgm:cxn modelId="{2E9BC466-EF98-A440-9D83-72BEEA9E7D3D}" type="presParOf" srcId="{AB8C6F1A-ACDD-074B-BCA9-B4CF26545F97}" destId="{8C5E0857-FB87-C64B-8D20-FC796831105D}" srcOrd="0" destOrd="0" presId="urn:microsoft.com/office/officeart/2008/layout/LinedList"/>
    <dgm:cxn modelId="{6434C255-ACFA-F848-A594-1A8F083AC47A}" type="presParOf" srcId="{AB8C6F1A-ACDD-074B-BCA9-B4CF26545F97}" destId="{DA36AA54-F019-1B4C-BD80-D7B598B12C7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45849C-15B0-0144-87AA-0820115204F9}">
      <dsp:nvSpPr>
        <dsp:cNvPr id="0" name=""/>
        <dsp:cNvSpPr/>
      </dsp:nvSpPr>
      <dsp:spPr>
        <a:xfrm>
          <a:off x="0" y="0"/>
          <a:ext cx="616724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3187E45-5B0D-EA44-AC8B-6B169757A8E1}">
      <dsp:nvSpPr>
        <dsp:cNvPr id="0" name=""/>
        <dsp:cNvSpPr/>
      </dsp:nvSpPr>
      <dsp:spPr>
        <a:xfrm>
          <a:off x="0" y="0"/>
          <a:ext cx="6167248" cy="10180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C</a:t>
          </a:r>
          <a:r>
            <a:rPr lang="en-US" sz="2000" kern="1200" dirty="0">
              <a:solidFill>
                <a:schemeClr val="bg1"/>
              </a:solidFill>
            </a:rPr>
            <a:t> provides the basic set of statements and operators that you expect from an </a:t>
          </a:r>
          <a:r>
            <a:rPr lang="en-US" sz="2000" i="1" kern="1200" dirty="0">
              <a:solidFill>
                <a:schemeClr val="bg1"/>
              </a:solidFill>
            </a:rPr>
            <a:t>imperative</a:t>
          </a:r>
          <a:r>
            <a:rPr lang="en-US" sz="2000" kern="1200" dirty="0">
              <a:solidFill>
                <a:schemeClr val="bg1"/>
              </a:solidFill>
            </a:rPr>
            <a:t> programming language.</a:t>
          </a:r>
        </a:p>
      </dsp:txBody>
      <dsp:txXfrm>
        <a:off x="0" y="0"/>
        <a:ext cx="6167248" cy="1018011"/>
      </dsp:txXfrm>
    </dsp:sp>
    <dsp:sp modelId="{19D0B6EC-6C80-6D40-B66D-5FD7B5418BCA}">
      <dsp:nvSpPr>
        <dsp:cNvPr id="0" name=""/>
        <dsp:cNvSpPr/>
      </dsp:nvSpPr>
      <dsp:spPr>
        <a:xfrm>
          <a:off x="0" y="1018010"/>
          <a:ext cx="616724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81836C3-BB08-6E4E-8D1F-D619FA17D174}">
      <dsp:nvSpPr>
        <dsp:cNvPr id="0" name=""/>
        <dsp:cNvSpPr/>
      </dsp:nvSpPr>
      <dsp:spPr>
        <a:xfrm>
          <a:off x="0" y="1018011"/>
          <a:ext cx="6167248" cy="10180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It is relatively low level — close to the machine (in contrast to a language like Python).</a:t>
          </a:r>
        </a:p>
      </dsp:txBody>
      <dsp:txXfrm>
        <a:off x="0" y="1018011"/>
        <a:ext cx="6167248" cy="1018011"/>
      </dsp:txXfrm>
    </dsp:sp>
    <dsp:sp modelId="{71521D85-3499-0946-B0D5-BF62B7D3E2C7}">
      <dsp:nvSpPr>
        <dsp:cNvPr id="0" name=""/>
        <dsp:cNvSpPr/>
      </dsp:nvSpPr>
      <dsp:spPr>
        <a:xfrm>
          <a:off x="0" y="2036021"/>
          <a:ext cx="616724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6CD193B-583D-124D-9A82-B37287DCFE00}">
      <dsp:nvSpPr>
        <dsp:cNvPr id="0" name=""/>
        <dsp:cNvSpPr/>
      </dsp:nvSpPr>
      <dsp:spPr>
        <a:xfrm>
          <a:off x="0" y="2036022"/>
          <a:ext cx="6167248" cy="10180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You can write unreadable programs — Don’t try to be clever by being obscure.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1"/>
              </a:solidFill>
            </a:rPr>
            <a:t>Clarity is paramount!</a:t>
          </a:r>
        </a:p>
      </dsp:txBody>
      <dsp:txXfrm>
        <a:off x="0" y="2036022"/>
        <a:ext cx="6167248" cy="1018011"/>
      </dsp:txXfrm>
    </dsp:sp>
    <dsp:sp modelId="{BDE6A15F-E472-CF44-ABF2-873C1FAB0132}">
      <dsp:nvSpPr>
        <dsp:cNvPr id="0" name=""/>
        <dsp:cNvSpPr/>
      </dsp:nvSpPr>
      <dsp:spPr>
        <a:xfrm>
          <a:off x="0" y="3054033"/>
          <a:ext cx="616724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C5E0857-FB87-C64B-8D20-FC796831105D}">
      <dsp:nvSpPr>
        <dsp:cNvPr id="0" name=""/>
        <dsp:cNvSpPr/>
      </dsp:nvSpPr>
      <dsp:spPr>
        <a:xfrm>
          <a:off x="0" y="3054033"/>
          <a:ext cx="6167248" cy="10180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C</a:t>
          </a:r>
          <a:r>
            <a:rPr lang="en-US" sz="2000" kern="1200" dirty="0">
              <a:solidFill>
                <a:schemeClr val="bg1"/>
              </a:solidFill>
            </a:rPr>
            <a:t> is powerful, but Programming in </a:t>
          </a:r>
          <a:r>
            <a:rPr lang="en-US" sz="2000" b="1" kern="1200" dirty="0">
              <a:solidFill>
                <a:schemeClr val="bg1"/>
              </a:solidFill>
            </a:rPr>
            <a:t>C</a:t>
          </a:r>
          <a:r>
            <a:rPr lang="en-US" sz="2000" kern="1200" dirty="0">
              <a:solidFill>
                <a:schemeClr val="bg1"/>
              </a:solidFill>
            </a:rPr>
            <a:t> can be dangerous!</a:t>
          </a:r>
        </a:p>
      </dsp:txBody>
      <dsp:txXfrm>
        <a:off x="0" y="3054033"/>
        <a:ext cx="6167248" cy="10180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eg>
</file>

<file path=ppt/media/image24.png>
</file>

<file path=ppt/media/image25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C8BF9-4094-7944-98BD-3E06D171F84B}" type="datetimeFigureOut">
              <a:rPr lang="en-US" smtClean="0"/>
              <a:t>1/5/22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D82BB-E513-EF4B-AD8C-C0FA7589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52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8D82BB-E513-EF4B-AD8C-C0FA75892D9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651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8D82BB-E513-EF4B-AD8C-C0FA75892D9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905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8D82BB-E513-EF4B-AD8C-C0FA75892D9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971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BD3A5-2F92-2842-92C4-11785C4FF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002ED-7596-A340-91A8-55B6D7BFA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909F9-DC71-D04B-959F-52EB8C4C0E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5303"/>
            <a:ext cx="2743200" cy="365125"/>
          </a:xfrm>
        </p:spPr>
        <p:txBody>
          <a:bodyPr/>
          <a:lstStyle/>
          <a:p>
            <a:fld id="{29E58D1E-32C4-A840-B22C-CA6CA2D2B963}" type="datetime3">
              <a:rPr lang="en-US" smtClean="0"/>
              <a:t>5 January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174E89-7764-A94B-8068-A1E28D301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7026"/>
            <a:ext cx="4114800" cy="365125"/>
          </a:xfrm>
        </p:spPr>
        <p:txBody>
          <a:bodyPr/>
          <a:lstStyle/>
          <a:p>
            <a:r>
              <a:rPr lang="en-US"/>
              <a:t>© 2021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6F9C7-5658-E147-BA13-7D020C9B9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7026"/>
            <a:ext cx="2743200" cy="365125"/>
          </a:xfrm>
        </p:spPr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15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BB8CC-286F-A343-9409-E203BE955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02997-E3CF-924E-AE0C-D8146BB757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21455-634B-EC47-8C1F-C53FE408E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36420-720E-0944-B055-301B835B5627}" type="datetime3">
              <a:rPr lang="en-US" smtClean="0"/>
              <a:t>5 January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EF35C-97C4-FD4B-9427-86307112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2021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860D9-4779-3B47-B5D9-40A6CBF9F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27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AA0C24-9E27-EC49-9C26-F22525339A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140490-DAE9-8C49-BEA3-99E71D34EE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ED776-DEA5-7345-B8D3-7A85A3429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64844-E678-2A4D-A3ED-CBC4D24CCEA5}" type="datetime3">
              <a:rPr lang="en-US" smtClean="0"/>
              <a:t>5 January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8C6E9-7B56-A440-8A96-879AD3DA8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2021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9A763-2EE2-C74B-8405-1C2B0BCF8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627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47A9C-D1A2-C241-83BE-6B5C3025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923C9-4F00-1048-932F-F6B40A0C6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51AA5-404C-C740-8560-C1BA39D70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A0B40-5172-A34B-AF5D-199353184DA1}" type="datetime3">
              <a:rPr lang="en-US" smtClean="0"/>
              <a:t>5 January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84E75-EA60-EF41-BF5B-BCEAA91C9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2021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84E03-BCAA-4544-ADEA-045059093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40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DDC4E-BDC5-E545-8C84-332CAAE82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3F042B-480C-FB46-BE79-5C9CB58F5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62F6D-0CE6-F44D-8ED2-DC63A5669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072AA-6D7A-D142-BD20-BC41765DCA24}" type="datetime3">
              <a:rPr lang="en-US" smtClean="0"/>
              <a:t>5 January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A425D-FFD8-BB46-8BAB-363239EDF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2021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01C97-BA85-6C4D-8A30-6EF59945E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869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4781F-EB34-7543-8E5C-F9359804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CCA57-9A06-A944-BF6F-97478A64B6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27474F-2880-BB42-A575-D2FF37EDEF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E9536-84D5-2D41-BC3D-CA83A2910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BB6AD-5F82-1F4B-B0F1-D89EF4DFADA3}" type="datetime3">
              <a:rPr lang="en-US" smtClean="0"/>
              <a:t>5 January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65DF0-71B5-DC4F-ACCF-1443D9640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2021 Darrell Long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2D9F4-50AA-3540-AD54-AC80FB2D1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64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9516A-C691-404E-97FC-E2C4C16C7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1C31D-6AA1-FC40-9364-773301EA2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3B73FF-D714-914C-88C6-0F3992ACDE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7D1EBC-669F-3F48-BC6C-1CE043C77D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2DB0F6-5270-F049-91F6-262F41773F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F23D67-F690-8943-9D4F-87154ED14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8A1DD-2FD5-6A4D-B6D0-3BEBEFE5285C}" type="datetime3">
              <a:rPr lang="en-US" smtClean="0"/>
              <a:t>5 January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75FC27-E390-6040-AD03-A86F52C59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2021 Darrell Long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3CEF87-2F2B-8F4E-9717-A98810155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715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BA2D2-3EEE-854E-8579-16D08BB3C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3741CD-7F7D-CE43-8FA9-D33F8FBAA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A62C1-1C24-D74D-9081-FCF1CCB6F7C7}" type="datetime3">
              <a:rPr lang="en-US" smtClean="0"/>
              <a:t>5 January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D0CEDF-BA6D-7446-8A52-01BEB0962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2021 Darrell Long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564036-2549-144D-A3F4-CFD4E3BA8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D83A7F-CE8E-8941-AD6D-13854310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CCAAE-E142-9244-BC45-8354BCEAA253}" type="datetime3">
              <a:rPr lang="en-US" smtClean="0"/>
              <a:t>5 January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FF0D34-FDC2-9F4C-9177-077FF01E2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2021 Darrell Long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64B0CF-76B5-A240-B009-5F3BA96E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15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790FB-0274-D942-A9D4-22410056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151F7-7ECD-AF41-9A21-1A282255B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FCF444-15A2-1A4E-8A2C-49B1EE2249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BBECB-AACA-FC4B-B8C3-1ED73DDAC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F0C75-DC52-054D-82E5-869189A36B98}" type="datetime3">
              <a:rPr lang="en-US" smtClean="0"/>
              <a:t>5 January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5AA9C0-111C-0649-ACD6-73C683C75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2021 Darrell Long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D932F-7896-CD40-8752-914F3EE69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462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FBD02-E792-DD44-B7DC-F13ED3DE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0BD93B-3671-664B-AAAC-4544FC9F6F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BEDF4A-C304-D244-A5F9-1911914BA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0D66A-C248-DC45-AD03-0220807F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972E7-65D4-C247-983B-DAFBD4D1F034}" type="datetime3">
              <a:rPr lang="en-US" smtClean="0"/>
              <a:t>5 January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83C60-7703-EB43-A0F5-8D47CFBD3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2021 Darrell Long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CAC277-1AC7-A74F-96EE-C56AF6FCF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931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C9578B-53B5-4949-8487-85FA7F819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CF3E5-C81D-7240-A763-CC10F979E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DCBFC-AB3B-0D4C-BDB0-D15833093C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18068A-7A88-5849-9CAA-13E131DFFD97}" type="datetime3">
              <a:rPr lang="en-US" smtClean="0"/>
              <a:t>5 January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F0BEB-482A-2747-9772-98A516FFF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702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2021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45776-4D26-9F42-B78A-6D72267D5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8530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15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2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in a black shirt&#13;&#10;&#13;&#10;Description automatically generated">
            <a:extLst>
              <a:ext uri="{FF2B5EF4-FFF2-40B4-BE49-F238E27FC236}">
                <a16:creationId xmlns:a16="http://schemas.microsoft.com/office/drawing/2014/main" id="{4DED2EE7-4AFC-2D46-B1BA-E00248C9A7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7" r="3980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C8F230-F77E-6042-A584-1EE1F2524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Introduction to Programming in </a:t>
            </a:r>
            <a:r>
              <a:rPr lang="en-US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1AFEEE-6B6E-174F-9CE6-8BF4C4544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061645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accent5"/>
                </a:solidFill>
              </a:rPr>
              <a:t>Prof. Darrell Long</a:t>
            </a:r>
          </a:p>
          <a:p>
            <a:pPr algn="l"/>
            <a:r>
              <a:rPr lang="en-US" dirty="0">
                <a:solidFill>
                  <a:schemeClr val="accent5"/>
                </a:solidFill>
              </a:rPr>
              <a:t>CSE 13S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65962C-E899-004F-AB1F-8E9E472E68E5}"/>
              </a:ext>
            </a:extLst>
          </p:cNvPr>
          <p:cNvSpPr txBox="1"/>
          <p:nvPr/>
        </p:nvSpPr>
        <p:spPr>
          <a:xfrm>
            <a:off x="809885" y="6017866"/>
            <a:ext cx="3017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Dennis Ritchie, 1941–2011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D14107-7768-744D-9E6B-BD7FDE194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24749" y="6497026"/>
            <a:ext cx="4378573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8CBB5A-48F2-1C4C-83BE-8AFC03458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75D77-D8BF-1349-9DCB-50B7781DA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C7D5-8667-D743-9096-2D374450D7E1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225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EC5826-DA92-4A4C-901A-FB2274BDB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Comparing Results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7" descr="A close up of a screen&#10;&#10;Description automatically generated">
            <a:extLst>
              <a:ext uri="{FF2B5EF4-FFF2-40B4-BE49-F238E27FC236}">
                <a16:creationId xmlns:a16="http://schemas.microsoft.com/office/drawing/2014/main" id="{E595A26E-E37B-604D-8EE6-6006B6C3DBF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80404" y="2426818"/>
            <a:ext cx="5158242" cy="3997637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E501F8C0-4947-E14B-BEEF-6C52BC58CC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77163" y="2426818"/>
            <a:ext cx="5191736" cy="3997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3AF10C-F2AA-4842-9F7D-2950796A1483}"/>
              </a:ext>
            </a:extLst>
          </p:cNvPr>
          <p:cNvSpPr txBox="1"/>
          <p:nvPr/>
        </p:nvSpPr>
        <p:spPr>
          <a:xfrm>
            <a:off x="4303520" y="6445179"/>
            <a:ext cx="3625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Integer arithmetic truncates!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64A1F1-000D-DE48-8554-966F58C58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2738" y="6497026"/>
            <a:ext cx="4366844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5B19BC-49CE-2343-9BDF-88376A295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10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F1C902-71D1-134E-9B4E-6792A4AA2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83708-E5EC-224D-A6EF-82AB677C926B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48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3F523-B408-6D4C-BFDB-3B65BD1D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 err="1">
                <a:solidFill>
                  <a:schemeClr val="bg1"/>
                </a:solidFill>
                <a:latin typeface="Courier" pitchFamily="2" charset="0"/>
              </a:rPr>
              <a:t>int</a:t>
            </a:r>
            <a:r>
              <a:rPr lang="en-US" sz="2800" kern="1200" dirty="0">
                <a:solidFill>
                  <a:schemeClr val="bg1"/>
                </a:solidFill>
                <a:latin typeface="Courier" pitchFamily="2" charset="0"/>
              </a:rPr>
              <a:t> main(void)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63BED-799E-BF4E-813E-94E5744F8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There is </a:t>
            </a:r>
            <a:r>
              <a:rPr lang="en-US" sz="2000" i="1" dirty="0">
                <a:solidFill>
                  <a:schemeClr val="bg1"/>
                </a:solidFill>
              </a:rPr>
              <a:t>exactly one </a:t>
            </a:r>
            <a:r>
              <a:rPr lang="en-US" sz="2000" dirty="0">
                <a:solidFill>
                  <a:schemeClr val="bg1"/>
                </a:solidFill>
              </a:rPr>
              <a:t>main program.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It’s really just a function with a special name.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It returns an </a:t>
            </a:r>
            <a:r>
              <a:rPr lang="en-US" sz="2000" dirty="0" err="1">
                <a:solidFill>
                  <a:schemeClr val="bg1"/>
                </a:solidFill>
                <a:latin typeface="Courier" pitchFamily="2" charset="0"/>
              </a:rPr>
              <a:t>int</a:t>
            </a:r>
            <a:r>
              <a:rPr lang="en-US" sz="2000" dirty="0">
                <a:solidFill>
                  <a:schemeClr val="bg1"/>
                </a:solidFill>
              </a:rPr>
              <a:t> as its status value.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In this case, it takes no arguments.</a:t>
            </a:r>
          </a:p>
        </p:txBody>
      </p:sp>
      <p:pic>
        <p:nvPicPr>
          <p:cNvPr id="5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88D6C43C-2AE2-604B-9F7F-E61D32FD5B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4519" r="1" b="5583"/>
          <a:stretch/>
        </p:blipFill>
        <p:spPr>
          <a:xfrm>
            <a:off x="4731118" y="904795"/>
            <a:ext cx="7364790" cy="5048409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0D9D5570-2A1B-A844-8E6D-3433722D04BB}"/>
              </a:ext>
            </a:extLst>
          </p:cNvPr>
          <p:cNvSpPr/>
          <p:nvPr/>
        </p:nvSpPr>
        <p:spPr>
          <a:xfrm>
            <a:off x="4812632" y="2101516"/>
            <a:ext cx="2486525" cy="520486"/>
          </a:xfrm>
          <a:prstGeom prst="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FC493C-4221-0E45-B6F8-F13381A0E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196" y="6497026"/>
            <a:ext cx="4366850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3127DC-047B-C544-8E6E-0816F89BA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11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299EC-4B34-BA4E-9100-0FDC778D2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13943-DB09-F343-A1AC-15690E9A367E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727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3F523-B408-6D4C-BFDB-3B65BD1D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chemeClr val="bg1"/>
                </a:solidFill>
                <a:latin typeface="Courier" pitchFamily="2" charset="0"/>
              </a:rPr>
              <a:t>{</a:t>
            </a:r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… </a:t>
            </a:r>
            <a:r>
              <a:rPr lang="en-US" kern="1200" dirty="0">
                <a:solidFill>
                  <a:schemeClr val="bg1"/>
                </a:solidFill>
                <a:latin typeface="Courier" pitchFamily="2" charset="0"/>
              </a:rPr>
              <a:t>}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63BED-799E-BF4E-813E-94E5744F8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C</a:t>
            </a:r>
            <a:r>
              <a:rPr lang="en-US" sz="2000" dirty="0">
                <a:solidFill>
                  <a:schemeClr val="bg1"/>
                </a:solidFill>
              </a:rPr>
              <a:t> is a “curly brace” language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Many were influenced by </a:t>
            </a:r>
            <a:r>
              <a:rPr lang="en-US" sz="1600" b="1" dirty="0">
                <a:solidFill>
                  <a:schemeClr val="bg1"/>
                </a:solidFill>
              </a:rPr>
              <a:t>C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</a:p>
          <a:p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{}</a:t>
            </a:r>
            <a:r>
              <a:rPr lang="en-US" sz="2000" dirty="0">
                <a:solidFill>
                  <a:schemeClr val="bg1"/>
                </a:solidFill>
              </a:rPr>
              <a:t> are used to group statements.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Use them even for single statements.</a:t>
            </a:r>
          </a:p>
          <a:p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{}</a:t>
            </a:r>
            <a:r>
              <a:rPr lang="en-US" sz="2000" dirty="0">
                <a:solidFill>
                  <a:schemeClr val="bg1"/>
                </a:solidFill>
              </a:rPr>
              <a:t> is called a block.</a:t>
            </a:r>
          </a:p>
          <a:p>
            <a:r>
              <a:rPr lang="en-US" sz="2000" dirty="0">
                <a:solidFill>
                  <a:schemeClr val="bg1"/>
                </a:solidFill>
              </a:rPr>
              <a:t>A block introduces a local scope.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We will discuss this later.</a:t>
            </a:r>
          </a:p>
        </p:txBody>
      </p:sp>
      <p:pic>
        <p:nvPicPr>
          <p:cNvPr id="5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88D6C43C-2AE2-604B-9F7F-E61D32FD5B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4519" r="1" b="5583"/>
          <a:stretch/>
        </p:blipFill>
        <p:spPr>
          <a:xfrm>
            <a:off x="4723097" y="904795"/>
            <a:ext cx="7364790" cy="5048409"/>
          </a:xfrm>
          <a:prstGeom prst="rect">
            <a:avLst/>
          </a:prstGeom>
        </p:spPr>
      </p:pic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C4A963DF-BEAD-8942-9CA6-AF4ABCACA464}"/>
              </a:ext>
            </a:extLst>
          </p:cNvPr>
          <p:cNvCxnSpPr>
            <a:cxnSpLocks/>
          </p:cNvCxnSpPr>
          <p:nvPr/>
        </p:nvCxnSpPr>
        <p:spPr>
          <a:xfrm rot="5400000">
            <a:off x="4670486" y="2924842"/>
            <a:ext cx="3208422" cy="2422358"/>
          </a:xfrm>
          <a:prstGeom prst="bentConnector3">
            <a:avLst>
              <a:gd name="adj1" fmla="val 100500"/>
            </a:avLst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D54445A8-7644-EE43-84A0-FAD98070ABE3}"/>
              </a:ext>
            </a:extLst>
          </p:cNvPr>
          <p:cNvCxnSpPr>
            <a:cxnSpLocks/>
          </p:cNvCxnSpPr>
          <p:nvPr/>
        </p:nvCxnSpPr>
        <p:spPr>
          <a:xfrm flipV="1">
            <a:off x="5401823" y="3836878"/>
            <a:ext cx="3641558" cy="1251286"/>
          </a:xfrm>
          <a:prstGeom prst="bentConnector3">
            <a:avLst>
              <a:gd name="adj1" fmla="val 99780"/>
            </a:avLst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5D8153-D36C-5345-A161-F96186CFF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9918" y="6497026"/>
            <a:ext cx="4331681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F81529-1794-104F-941E-B17A9294A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12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EDE4D-74A3-7B44-9B54-69BFA75B5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E0DF-E4A6-BC45-98ED-EBC78E611C72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91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3F523-B408-6D4C-BFDB-3B65BD1D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Courier" pitchFamily="2" charset="0"/>
              </a:rPr>
              <a:t>w</a:t>
            </a:r>
            <a:r>
              <a:rPr lang="en-US" sz="3200" kern="1200" dirty="0">
                <a:solidFill>
                  <a:schemeClr val="bg1"/>
                </a:solidFill>
                <a:latin typeface="Courier" pitchFamily="2" charset="0"/>
              </a:rPr>
              <a:t>hile 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63BED-799E-BF4E-813E-94E5744F8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while ()</a:t>
            </a:r>
            <a:r>
              <a:rPr lang="en-US" sz="2000" dirty="0">
                <a:solidFill>
                  <a:schemeClr val="bg1"/>
                </a:solidFill>
              </a:rPr>
              <a:t> is the simplest loop.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It is called a top-test loop.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More on that later.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It executes </a:t>
            </a:r>
            <a:r>
              <a:rPr lang="en-US" sz="2000" i="1" dirty="0">
                <a:solidFill>
                  <a:schemeClr val="bg1"/>
                </a:solidFill>
              </a:rPr>
              <a:t>while</a:t>
            </a:r>
            <a:r>
              <a:rPr lang="en-US" sz="2000" dirty="0">
                <a:solidFill>
                  <a:schemeClr val="bg1"/>
                </a:solidFill>
              </a:rPr>
              <a:t> the Boolean statement inside the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()</a:t>
            </a:r>
            <a:r>
              <a:rPr lang="en-US" sz="2000" dirty="0">
                <a:solidFill>
                  <a:schemeClr val="bg1"/>
                </a:solidFill>
              </a:rPr>
              <a:t> is true.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Always use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{}</a:t>
            </a:r>
            <a:r>
              <a:rPr lang="en-US" sz="2000" dirty="0">
                <a:solidFill>
                  <a:schemeClr val="bg1"/>
                </a:solidFill>
              </a:rPr>
              <a:t> with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while</a:t>
            </a:r>
            <a:r>
              <a:rPr lang="en-US" sz="2000" dirty="0">
                <a:solidFill>
                  <a:schemeClr val="bg1"/>
                </a:solidFill>
              </a:rPr>
              <a:t>, even for a single statement.</a:t>
            </a:r>
          </a:p>
        </p:txBody>
      </p:sp>
      <p:pic>
        <p:nvPicPr>
          <p:cNvPr id="5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88D6C43C-2AE2-604B-9F7F-E61D32FD5B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4519" r="1" b="5583"/>
          <a:stretch/>
        </p:blipFill>
        <p:spPr>
          <a:xfrm>
            <a:off x="4715076" y="936947"/>
            <a:ext cx="7364593" cy="5048274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CB3C832A-0E0B-1648-804B-DD74CA2A8FC0}"/>
              </a:ext>
            </a:extLst>
          </p:cNvPr>
          <p:cNvSpPr/>
          <p:nvPr/>
        </p:nvSpPr>
        <p:spPr>
          <a:xfrm>
            <a:off x="5101390" y="3477126"/>
            <a:ext cx="3673642" cy="501315"/>
          </a:xfrm>
          <a:prstGeom prst="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083C14-2A7E-1D44-8609-71960E301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9919" y="6508749"/>
            <a:ext cx="4366850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8FCA4B-CD87-624B-96FC-8B58FF815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13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450125-91B7-064B-BB15-62B2ACD1F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FA867-ED40-5348-9AF3-008F611577AE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880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3F523-B408-6D4C-BFDB-3B65BD1D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dirty="0" err="1">
                <a:solidFill>
                  <a:schemeClr val="bg1"/>
                </a:solidFill>
                <a:latin typeface="Courier" pitchFamily="2" charset="0"/>
              </a:rPr>
              <a:t>p</a:t>
            </a:r>
            <a:r>
              <a:rPr lang="en-US" sz="2800" kern="1200" dirty="0" err="1">
                <a:solidFill>
                  <a:schemeClr val="bg1"/>
                </a:solidFill>
                <a:latin typeface="Courier" pitchFamily="2" charset="0"/>
              </a:rPr>
              <a:t>rintf</a:t>
            </a:r>
            <a:r>
              <a:rPr lang="en-US" sz="2800" kern="1200" dirty="0">
                <a:solidFill>
                  <a:schemeClr val="bg1"/>
                </a:solidFill>
                <a:latin typeface="Courier" pitchFamily="2" charset="0"/>
              </a:rPr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63BED-799E-BF4E-813E-94E5744F8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Courier" pitchFamily="2" charset="0"/>
              </a:rPr>
              <a:t>printf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()</a:t>
            </a:r>
            <a:r>
              <a:rPr lang="en-US" sz="2000" dirty="0">
                <a:solidFill>
                  <a:schemeClr val="bg1"/>
                </a:solidFill>
              </a:rPr>
              <a:t> is </a:t>
            </a:r>
            <a:r>
              <a:rPr lang="en-US" sz="2000" i="1" dirty="0">
                <a:solidFill>
                  <a:schemeClr val="bg1"/>
                </a:solidFill>
              </a:rPr>
              <a:t>just a function</a:t>
            </a:r>
            <a:r>
              <a:rPr lang="en-US" sz="2000" dirty="0">
                <a:solidFill>
                  <a:schemeClr val="bg1"/>
                </a:solidFill>
              </a:rPr>
              <a:t> in the standard I/O library.</a:t>
            </a:r>
            <a:endParaRPr lang="en-US" sz="1600" dirty="0">
              <a:solidFill>
                <a:schemeClr val="bg1"/>
              </a:solidFill>
            </a:endParaRP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It’s not magic, you could write it too!</a:t>
            </a:r>
          </a:p>
          <a:p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“%6.1f”</a:t>
            </a:r>
            <a:r>
              <a:rPr lang="en-US" sz="2000" dirty="0">
                <a:solidFill>
                  <a:schemeClr val="bg1"/>
                </a:solidFill>
              </a:rPr>
              <a:t> is called a format string.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It says: there is a floating point number, 6 characters wide, with one digit after the decimal place.</a:t>
            </a:r>
          </a:p>
        </p:txBody>
      </p:sp>
      <p:pic>
        <p:nvPicPr>
          <p:cNvPr id="5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88D6C43C-2AE2-604B-9F7F-E61D32FD5B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4519" r="1" b="5583"/>
          <a:stretch/>
        </p:blipFill>
        <p:spPr>
          <a:xfrm>
            <a:off x="4666950" y="868739"/>
            <a:ext cx="7469989" cy="5120521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AFF2CD95-3CF8-3243-953F-D480FBE8581F}"/>
              </a:ext>
            </a:extLst>
          </p:cNvPr>
          <p:cNvSpPr/>
          <p:nvPr/>
        </p:nvSpPr>
        <p:spPr>
          <a:xfrm>
            <a:off x="5402070" y="4098656"/>
            <a:ext cx="6517214" cy="494398"/>
          </a:xfrm>
          <a:prstGeom prst="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101462-9E01-ED4B-9F44-328D785F9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9918" y="6497026"/>
            <a:ext cx="4355127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F6A46C-5FF3-654E-AED9-25F6219CC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14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FC1B727-5A06-AD4A-A057-BB17D9FEB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4ABD9-13A1-794C-9881-CACBDFF86852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781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88035-8083-9F4C-B638-FDB8F017C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Courier" pitchFamily="2" charset="0"/>
              </a:rPr>
              <a:t>for ()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C5EDA2-22C4-F444-B2BB-ED135773E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Why is this better?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Many would say it is easier to understand.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initialization is explicit.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test and increment are all visible at the top.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Clarity above all. 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Do not try  to be clever.</a:t>
            </a:r>
          </a:p>
        </p:txBody>
      </p:sp>
      <p:pic>
        <p:nvPicPr>
          <p:cNvPr id="9" name="Content Placeholder 8" descr="A screen shot of a computer&#13;&#10;&#13;&#10;Description automatically generated">
            <a:extLst>
              <a:ext uri="{FF2B5EF4-FFF2-40B4-BE49-F238E27FC236}">
                <a16:creationId xmlns:a16="http://schemas.microsoft.com/office/drawing/2014/main" id="{E502A1E4-EABD-B643-82D5-6F468E61BC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730963" y="886326"/>
            <a:ext cx="7396869" cy="5085347"/>
          </a:xfrm>
          <a:prstGeom prst="rect">
            <a:avLst/>
          </a:prstGeom>
        </p:spPr>
      </p:pic>
      <p:sp>
        <p:nvSpPr>
          <p:cNvPr id="10" name="Frame 9">
            <a:extLst>
              <a:ext uri="{FF2B5EF4-FFF2-40B4-BE49-F238E27FC236}">
                <a16:creationId xmlns:a16="http://schemas.microsoft.com/office/drawing/2014/main" id="{4F7B43F2-56F5-1949-8D93-D73DEF9399CE}"/>
              </a:ext>
            </a:extLst>
          </p:cNvPr>
          <p:cNvSpPr/>
          <p:nvPr/>
        </p:nvSpPr>
        <p:spPr>
          <a:xfrm>
            <a:off x="5101389" y="2855495"/>
            <a:ext cx="6689558" cy="352926"/>
          </a:xfrm>
          <a:prstGeom prst="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51422A-F684-8243-9A00-E4622B095807}"/>
              </a:ext>
            </a:extLst>
          </p:cNvPr>
          <p:cNvSpPr txBox="1"/>
          <p:nvPr/>
        </p:nvSpPr>
        <p:spPr>
          <a:xfrm>
            <a:off x="5297763" y="4620126"/>
            <a:ext cx="1439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Initialize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878ED9-C0CC-BC4F-95D3-00F0708E5359}"/>
              </a:ext>
            </a:extLst>
          </p:cNvPr>
          <p:cNvSpPr txBox="1"/>
          <p:nvPr/>
        </p:nvSpPr>
        <p:spPr>
          <a:xfrm>
            <a:off x="7726207" y="4620126"/>
            <a:ext cx="1439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Check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0497AD-46AE-E84C-9AFC-08BEFE332703}"/>
              </a:ext>
            </a:extLst>
          </p:cNvPr>
          <p:cNvSpPr txBox="1"/>
          <p:nvPr/>
        </p:nvSpPr>
        <p:spPr>
          <a:xfrm>
            <a:off x="10044151" y="4624318"/>
            <a:ext cx="1439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Increment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693C9D8-658A-694E-B54F-62CF8AA14622}"/>
              </a:ext>
            </a:extLst>
          </p:cNvPr>
          <p:cNvCxnSpPr>
            <a:cxnSpLocks/>
          </p:cNvCxnSpPr>
          <p:nvPr/>
        </p:nvCxnSpPr>
        <p:spPr>
          <a:xfrm flipH="1" flipV="1">
            <a:off x="10841069" y="3208421"/>
            <a:ext cx="1" cy="141170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0F118EA-C3AA-2F4D-8D1B-562700E41690}"/>
              </a:ext>
            </a:extLst>
          </p:cNvPr>
          <p:cNvCxnSpPr>
            <a:cxnSpLocks/>
          </p:cNvCxnSpPr>
          <p:nvPr/>
        </p:nvCxnSpPr>
        <p:spPr>
          <a:xfrm flipH="1" flipV="1">
            <a:off x="6017723" y="3208421"/>
            <a:ext cx="1" cy="141170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41E527D-570A-1243-ACF4-DB59BEEEA1C9}"/>
              </a:ext>
            </a:extLst>
          </p:cNvPr>
          <p:cNvCxnSpPr>
            <a:cxnSpLocks/>
          </p:cNvCxnSpPr>
          <p:nvPr/>
        </p:nvCxnSpPr>
        <p:spPr>
          <a:xfrm flipH="1" flipV="1">
            <a:off x="8426002" y="3208421"/>
            <a:ext cx="1" cy="141170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0A2C02B-B7EE-C040-9FC5-DE97741C22BF}"/>
              </a:ext>
            </a:extLst>
          </p:cNvPr>
          <p:cNvCxnSpPr>
            <a:cxnSpLocks/>
          </p:cNvCxnSpPr>
          <p:nvPr/>
        </p:nvCxnSpPr>
        <p:spPr>
          <a:xfrm flipV="1">
            <a:off x="9206680" y="3477126"/>
            <a:ext cx="16241" cy="174859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7BDF681-932F-9C43-89BF-CA30971674C4}"/>
              </a:ext>
            </a:extLst>
          </p:cNvPr>
          <p:cNvSpPr txBox="1"/>
          <p:nvPr/>
        </p:nvSpPr>
        <p:spPr>
          <a:xfrm>
            <a:off x="8332559" y="5212955"/>
            <a:ext cx="1667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Type Promotion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1C79C-EC78-484B-AB14-00313DB45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196" y="6497026"/>
            <a:ext cx="4366850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C23E3D-A02C-8642-A86B-3E165CEE4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15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8483BB-28F2-FB40-88C1-811E08141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5D413-17D1-1A4A-81F6-3019A736422A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2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3A37AC-1AA2-F345-A87C-7852FD3E6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Declaring Variables</a:t>
            </a:r>
          </a:p>
        </p:txBody>
      </p:sp>
      <p:pic>
        <p:nvPicPr>
          <p:cNvPr id="7" name="Content Placeholder 6" descr="A picture containing object&#13;&#10;&#13;&#10;Description automatically generated">
            <a:extLst>
              <a:ext uri="{FF2B5EF4-FFF2-40B4-BE49-F238E27FC236}">
                <a16:creationId xmlns:a16="http://schemas.microsoft.com/office/drawing/2014/main" id="{FB0CE6B9-95B1-F74E-A6A8-7BB6C2A494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590853" y="681037"/>
            <a:ext cx="8528955" cy="336893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EEDA0-D1CD-7947-8926-E3D25E6B1B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38600" y="4474029"/>
            <a:ext cx="7188199" cy="225334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In </a:t>
            </a:r>
            <a:r>
              <a:rPr lang="en-US" sz="2400" b="1" dirty="0"/>
              <a:t>C</a:t>
            </a:r>
            <a:r>
              <a:rPr lang="en-US" sz="2400" dirty="0"/>
              <a:t>, you must declare a variable before you can use it.</a:t>
            </a:r>
          </a:p>
          <a:p>
            <a:r>
              <a:rPr lang="en-US" sz="2400" dirty="0"/>
              <a:t>Declaring it means to specify its </a:t>
            </a:r>
            <a:r>
              <a:rPr lang="en-US" sz="2400" i="1" dirty="0"/>
              <a:t>type</a:t>
            </a:r>
            <a:r>
              <a:rPr lang="en-US" sz="2400" dirty="0"/>
              <a:t>.</a:t>
            </a:r>
          </a:p>
          <a:p>
            <a:r>
              <a:rPr lang="en-US" sz="2400" dirty="0"/>
              <a:t>For now, we will be concerned with the scalar types:</a:t>
            </a:r>
          </a:p>
          <a:p>
            <a:pPr lvl="1"/>
            <a:r>
              <a:rPr lang="en-US" sz="2000" dirty="0">
                <a:latin typeface="Courier" pitchFamily="2" charset="0"/>
              </a:rPr>
              <a:t>char</a:t>
            </a:r>
            <a:r>
              <a:rPr lang="en-US" sz="2000" dirty="0"/>
              <a:t>, </a:t>
            </a:r>
            <a:r>
              <a:rPr lang="en-US" sz="2000" dirty="0" err="1">
                <a:latin typeface="Courier" pitchFamily="2" charset="0"/>
              </a:rPr>
              <a:t>int</a:t>
            </a:r>
            <a:r>
              <a:rPr lang="en-US" sz="2000" dirty="0"/>
              <a:t>, and</a:t>
            </a:r>
          </a:p>
          <a:p>
            <a:pPr lvl="1"/>
            <a:r>
              <a:rPr lang="en-US" sz="2000" dirty="0">
                <a:latin typeface="Courier" pitchFamily="2" charset="0"/>
              </a:rPr>
              <a:t>float</a:t>
            </a:r>
            <a:r>
              <a:rPr lang="en-US" sz="2000" dirty="0"/>
              <a:t>, and </a:t>
            </a:r>
            <a:r>
              <a:rPr lang="en-US" sz="2000" dirty="0">
                <a:latin typeface="Courier" pitchFamily="2" charset="0"/>
              </a:rPr>
              <a:t>double.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E689E-BCE6-CB45-A7AC-5406FC248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497026"/>
            <a:ext cx="4355123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025CD5B-4A8C-A54A-BC95-C08CC354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16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FE8C17-0BD0-764E-8817-F8695D279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0B194-AE0F-FD45-A57C-C0D80ABBAE97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346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ontent Placeholder 21" descr="A picture containing wall, indoor&#13;&#10;&#13;&#10;Description automatically generated">
            <a:extLst>
              <a:ext uri="{FF2B5EF4-FFF2-40B4-BE49-F238E27FC236}">
                <a16:creationId xmlns:a16="http://schemas.microsoft.com/office/drawing/2014/main" id="{C1E79B3D-7D31-004B-B69A-A6C9E90B82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08683" y="233479"/>
            <a:ext cx="11371585" cy="3950691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457"/>
            <a:ext cx="12188952" cy="22855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C48C51-D07A-3340-93DB-0AEFCF3E5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4892358"/>
            <a:ext cx="376627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Scope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E272F12-AF86-441A-BC1B-C014BBBF8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639665" y="5097939"/>
            <a:ext cx="0" cy="914400"/>
          </a:xfrm>
          <a:prstGeom prst="line">
            <a:avLst/>
          </a:prstGeom>
          <a:ln w="1905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7ED93-085A-314B-A6A2-8C59B99093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8784" y="4824249"/>
            <a:ext cx="6673136" cy="17228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Each pair of “curly braces”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{</a:t>
            </a:r>
            <a:r>
              <a:rPr lang="en-US" sz="2000" dirty="0">
                <a:solidFill>
                  <a:schemeClr val="bg1"/>
                </a:solidFill>
              </a:rPr>
              <a:t> …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}</a:t>
            </a:r>
            <a:r>
              <a:rPr lang="en-US" sz="2000" dirty="0">
                <a:solidFill>
                  <a:schemeClr val="bg1"/>
                </a:solidFill>
              </a:rPr>
              <a:t> introduce what is called a </a:t>
            </a:r>
            <a:r>
              <a:rPr lang="en-US" sz="2000" i="1" dirty="0">
                <a:solidFill>
                  <a:schemeClr val="bg1"/>
                </a:solidFill>
              </a:rPr>
              <a:t>scope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scope of a variable tells us where that variable exists, or is defined.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C3A679C-2FF4-234F-AEB4-88E873CACD07}"/>
              </a:ext>
            </a:extLst>
          </p:cNvPr>
          <p:cNvCxnSpPr/>
          <p:nvPr/>
        </p:nvCxnSpPr>
        <p:spPr>
          <a:xfrm>
            <a:off x="767442" y="783771"/>
            <a:ext cx="0" cy="2824843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E6487E-5C32-8A46-A6FB-04D4841A5490}"/>
              </a:ext>
            </a:extLst>
          </p:cNvPr>
          <p:cNvCxnSpPr/>
          <p:nvPr/>
        </p:nvCxnSpPr>
        <p:spPr>
          <a:xfrm>
            <a:off x="1110343" y="1436914"/>
            <a:ext cx="0" cy="32004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DECA2F6-620E-0A4C-9EAC-09B18AAE3736}"/>
              </a:ext>
            </a:extLst>
          </p:cNvPr>
          <p:cNvCxnSpPr/>
          <p:nvPr/>
        </p:nvCxnSpPr>
        <p:spPr>
          <a:xfrm>
            <a:off x="1110343" y="2596426"/>
            <a:ext cx="0" cy="685800"/>
          </a:xfrm>
          <a:prstGeom prst="line">
            <a:avLst/>
          </a:prstGeom>
          <a:ln w="254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4E0AB2D-86AD-4F41-B1D3-14EB332CE962}"/>
              </a:ext>
            </a:extLst>
          </p:cNvPr>
          <p:cNvCxnSpPr>
            <a:cxnSpLocks/>
          </p:cNvCxnSpPr>
          <p:nvPr/>
        </p:nvCxnSpPr>
        <p:spPr>
          <a:xfrm flipH="1" flipV="1">
            <a:off x="2334986" y="1012371"/>
            <a:ext cx="6972300" cy="424543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21E7C-C330-4A4D-A8E5-2E2D914CF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197" y="6495800"/>
            <a:ext cx="4373877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4FD238-0CAE-D743-8E79-4A928BFE1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17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5D2F4-CB5D-D842-9DD6-149498443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BBC9A-4E0C-064D-9244-A828D894EE03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00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9C052EA-05E2-403D-965E-52D1BFFA2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7F1C9C-96A0-3C4A-B143-6027EC48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74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Scoping Rules</a:t>
            </a: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C1936B8-2FFB-4F78-8388-B8C282B8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2192000" cy="5166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50D11-6382-6C45-A053-F86925738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00579"/>
            <a:ext cx="5097779" cy="407638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When you have a set of </a:t>
            </a:r>
            <a:r>
              <a:rPr lang="en-US" sz="2000" dirty="0">
                <a:latin typeface="Courier" pitchFamily="2" charset="0"/>
              </a:rPr>
              <a:t>{</a:t>
            </a:r>
            <a:r>
              <a:rPr lang="en-US" sz="2000" dirty="0"/>
              <a:t> … </a:t>
            </a:r>
            <a:r>
              <a:rPr lang="en-US" sz="2000" dirty="0">
                <a:latin typeface="Courier" pitchFamily="2" charset="0"/>
              </a:rPr>
              <a:t>}</a:t>
            </a:r>
            <a:r>
              <a:rPr lang="en-US" sz="2000" dirty="0"/>
              <a:t> you create a </a:t>
            </a:r>
            <a:r>
              <a:rPr lang="en-US" sz="2000" i="1" dirty="0"/>
              <a:t>new scope</a:t>
            </a:r>
            <a:r>
              <a:rPr lang="en-US" sz="2000" dirty="0"/>
              <a:t>.</a:t>
            </a:r>
          </a:p>
          <a:p>
            <a:r>
              <a:rPr lang="en-US" sz="2000" dirty="0"/>
              <a:t>You can create new </a:t>
            </a:r>
            <a:r>
              <a:rPr lang="en-US" sz="2000" i="1" dirty="0"/>
              <a:t>local variables </a:t>
            </a:r>
            <a:r>
              <a:rPr lang="en-US" sz="2000" dirty="0"/>
              <a:t>in that scope.</a:t>
            </a:r>
          </a:p>
          <a:p>
            <a:r>
              <a:rPr lang="en-US" sz="2000" dirty="0"/>
              <a:t>Those local variables can have any type.</a:t>
            </a:r>
          </a:p>
          <a:p>
            <a:r>
              <a:rPr lang="en-US" sz="2000" dirty="0"/>
              <a:t>They can have any legal name.</a:t>
            </a:r>
          </a:p>
          <a:p>
            <a:r>
              <a:rPr lang="en-US" sz="2000" dirty="0"/>
              <a:t>If they have the same name as a variable in an outer scope, then they </a:t>
            </a:r>
            <a:r>
              <a:rPr lang="en-US" sz="2000" i="1" dirty="0"/>
              <a:t>hide</a:t>
            </a:r>
            <a:r>
              <a:rPr lang="en-US" sz="2000" dirty="0"/>
              <a:t> that variable.</a:t>
            </a:r>
          </a:p>
        </p:txBody>
      </p:sp>
      <p:pic>
        <p:nvPicPr>
          <p:cNvPr id="6" name="Content Placeholder 5" descr="A picture containing object&#13;&#10;&#13;&#10;Description automatically generated">
            <a:extLst>
              <a:ext uri="{FF2B5EF4-FFF2-40B4-BE49-F238E27FC236}">
                <a16:creationId xmlns:a16="http://schemas.microsoft.com/office/drawing/2014/main" id="{DD81D5D4-50C0-1440-9B1B-B8DEFFA927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35979" y="1990013"/>
            <a:ext cx="5879993" cy="4297514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E22FE2-9E5D-8D47-9F3E-B3675A598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46694" y="6547205"/>
            <a:ext cx="4378569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B7A9733-4CFF-0E46-BEC7-63ECDB60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18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0AB4D-D6C1-684B-B72C-BC0718963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E8BD2-206D-F84A-9874-4C83424701E5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349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9139B1-608C-2042-A867-98EEA0A23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So what happens?</a:t>
            </a:r>
          </a:p>
        </p:txBody>
      </p:sp>
      <p:pic>
        <p:nvPicPr>
          <p:cNvPr id="20" name="Content Placeholder 7" descr="A screen shot of a computer&#10;&#10;Description automatically generated">
            <a:extLst>
              <a:ext uri="{FF2B5EF4-FFF2-40B4-BE49-F238E27FC236}">
                <a16:creationId xmlns:a16="http://schemas.microsoft.com/office/drawing/2014/main" id="{57B69BD7-087B-F04A-B7E8-8F60AAF1F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86" y="3429000"/>
            <a:ext cx="3679925" cy="3072737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picture containing object&#10;&#10;Description automatically generated">
            <a:extLst>
              <a:ext uri="{FF2B5EF4-FFF2-40B4-BE49-F238E27FC236}">
                <a16:creationId xmlns:a16="http://schemas.microsoft.com/office/drawing/2014/main" id="{95938A9C-9BC1-EB46-AFC7-5F4108D826A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81886" y="429038"/>
            <a:ext cx="3662730" cy="2673791"/>
          </a:xfrm>
          <a:prstGeom prst="rect">
            <a:avLst/>
          </a:prstGeom>
        </p:spPr>
      </p:pic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C49926ED-CCB9-48A4-A2E0-06FCD3171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The outer </a:t>
            </a:r>
            <a:r>
              <a:rPr lang="en-US" sz="2400" dirty="0" err="1">
                <a:solidFill>
                  <a:srgbClr val="FFFFFF"/>
                </a:solidFill>
                <a:latin typeface="Courier" pitchFamily="2" charset="0"/>
              </a:rPr>
              <a:t>i</a:t>
            </a:r>
            <a:r>
              <a:rPr lang="en-US" sz="2400" dirty="0">
                <a:solidFill>
                  <a:srgbClr val="FFFFFF"/>
                </a:solidFill>
              </a:rPr>
              <a:t> gets </a:t>
            </a:r>
            <a:r>
              <a:rPr lang="en-US" sz="2400" i="1" dirty="0">
                <a:solidFill>
                  <a:srgbClr val="FFFFFF"/>
                </a:solidFill>
              </a:rPr>
              <a:t>hidden</a:t>
            </a:r>
            <a:r>
              <a:rPr lang="en-US" sz="2400" dirty="0">
                <a:solidFill>
                  <a:srgbClr val="FFFFFF"/>
                </a:solidFill>
              </a:rPr>
              <a:t> by the inner </a:t>
            </a:r>
            <a:r>
              <a:rPr lang="en-US" sz="2400" dirty="0" err="1">
                <a:solidFill>
                  <a:srgbClr val="FFFFFF"/>
                </a:solidFill>
                <a:latin typeface="Courier" pitchFamily="2" charset="0"/>
              </a:rPr>
              <a:t>i</a:t>
            </a:r>
            <a:r>
              <a:rPr lang="en-US" sz="2400" dirty="0">
                <a:solidFill>
                  <a:srgbClr val="FFFFFF"/>
                </a:solidFill>
              </a:rPr>
              <a:t>!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The outer </a:t>
            </a:r>
            <a:r>
              <a:rPr lang="en-US" dirty="0">
                <a:solidFill>
                  <a:srgbClr val="FFFFFF"/>
                </a:solidFill>
                <a:latin typeface="Courier" pitchFamily="2" charset="0"/>
              </a:rPr>
              <a:t>i</a:t>
            </a:r>
            <a:r>
              <a:rPr lang="en-US" dirty="0">
                <a:solidFill>
                  <a:srgbClr val="FFFFFF"/>
                </a:solidFill>
              </a:rPr>
              <a:t> is </a:t>
            </a:r>
            <a:r>
              <a:rPr lang="en-US" i="1" dirty="0">
                <a:solidFill>
                  <a:srgbClr val="FFFFFF"/>
                </a:solidFill>
              </a:rPr>
              <a:t>always</a:t>
            </a:r>
            <a:r>
              <a:rPr lang="en-US" dirty="0">
                <a:solidFill>
                  <a:srgbClr val="FFFFFF"/>
                </a:solidFill>
              </a:rPr>
              <a:t> 1.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The inner </a:t>
            </a:r>
            <a:r>
              <a:rPr lang="en-US" dirty="0" err="1">
                <a:solidFill>
                  <a:srgbClr val="FFFFFF"/>
                </a:solidFill>
                <a:latin typeface="Courier" pitchFamily="2" charset="0"/>
              </a:rPr>
              <a:t>i</a:t>
            </a:r>
            <a:r>
              <a:rPr lang="en-US" dirty="0">
                <a:solidFill>
                  <a:srgbClr val="FFFFFF"/>
                </a:solidFill>
              </a:rPr>
              <a:t> is 1, then 2, then back to 1 again.</a:t>
            </a:r>
          </a:p>
          <a:p>
            <a:r>
              <a:rPr lang="en-US" sz="2400" dirty="0">
                <a:solidFill>
                  <a:srgbClr val="FFFFFF"/>
                </a:solidFill>
              </a:rPr>
              <a:t>Why didn’t </a:t>
            </a:r>
            <a:r>
              <a:rPr lang="en-US" sz="2400" b="1" dirty="0">
                <a:solidFill>
                  <a:srgbClr val="FFFFFF"/>
                </a:solidFill>
              </a:rPr>
              <a:t>C</a:t>
            </a:r>
            <a:r>
              <a:rPr lang="en-US" sz="2400" dirty="0">
                <a:solidFill>
                  <a:srgbClr val="FFFFFF"/>
                </a:solidFill>
              </a:rPr>
              <a:t> warn me?</a:t>
            </a:r>
          </a:p>
          <a:p>
            <a:pPr lvl="1"/>
            <a:r>
              <a:rPr lang="en-US" b="1" dirty="0">
                <a:solidFill>
                  <a:srgbClr val="FFFFFF"/>
                </a:solidFill>
              </a:rPr>
              <a:t>C</a:t>
            </a:r>
            <a:r>
              <a:rPr lang="en-US" dirty="0">
                <a:solidFill>
                  <a:srgbClr val="FFFFFF"/>
                </a:solidFill>
              </a:rPr>
              <a:t> always does </a:t>
            </a:r>
            <a:r>
              <a:rPr lang="en-US" i="1" dirty="0">
                <a:solidFill>
                  <a:srgbClr val="FFFFFF"/>
                </a:solidFill>
              </a:rPr>
              <a:t>exactly</a:t>
            </a:r>
            <a:r>
              <a:rPr lang="en-US" dirty="0">
                <a:solidFill>
                  <a:srgbClr val="FFFFFF"/>
                </a:solidFill>
              </a:rPr>
              <a:t> what you tell it, and what you did was </a:t>
            </a:r>
            <a:r>
              <a:rPr lang="en-US" i="1" dirty="0">
                <a:solidFill>
                  <a:srgbClr val="FFFFFF"/>
                </a:solidFill>
              </a:rPr>
              <a:t>legal</a:t>
            </a:r>
            <a:r>
              <a:rPr lang="en-US" dirty="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4DE6206-6DAE-654D-8CC9-23476F6C6179}"/>
              </a:ext>
            </a:extLst>
          </p:cNvPr>
          <p:cNvSpPr txBox="1"/>
          <p:nvPr/>
        </p:nvSpPr>
        <p:spPr>
          <a:xfrm>
            <a:off x="2890157" y="939412"/>
            <a:ext cx="930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Outer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7ABA776-21B8-FB4F-B173-538F1D65EA93}"/>
              </a:ext>
            </a:extLst>
          </p:cNvPr>
          <p:cNvSpPr txBox="1"/>
          <p:nvPr/>
        </p:nvSpPr>
        <p:spPr>
          <a:xfrm>
            <a:off x="3358565" y="1504688"/>
            <a:ext cx="930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Inner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7CECC85-AE62-C34F-BF8B-CCAC8B970081}"/>
              </a:ext>
            </a:extLst>
          </p:cNvPr>
          <p:cNvCxnSpPr/>
          <p:nvPr/>
        </p:nvCxnSpPr>
        <p:spPr>
          <a:xfrm flipH="1">
            <a:off x="2313251" y="1124078"/>
            <a:ext cx="576906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8BAD1C3-C884-4A4E-8B5C-A6831BD66396}"/>
              </a:ext>
            </a:extLst>
          </p:cNvPr>
          <p:cNvCxnSpPr>
            <a:cxnSpLocks/>
          </p:cNvCxnSpPr>
          <p:nvPr/>
        </p:nvCxnSpPr>
        <p:spPr>
          <a:xfrm flipH="1">
            <a:off x="2416628" y="1691800"/>
            <a:ext cx="790557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A53C5D3-07F4-3946-8B88-E020C964B3E4}"/>
              </a:ext>
            </a:extLst>
          </p:cNvPr>
          <p:cNvCxnSpPr>
            <a:stCxn id="21" idx="1"/>
          </p:cNvCxnSpPr>
          <p:nvPr/>
        </p:nvCxnSpPr>
        <p:spPr>
          <a:xfrm flipH="1">
            <a:off x="1943100" y="1124078"/>
            <a:ext cx="947057" cy="18466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0A719F4-8D16-C340-B350-49DA534E6D8C}"/>
              </a:ext>
            </a:extLst>
          </p:cNvPr>
          <p:cNvCxnSpPr>
            <a:cxnSpLocks/>
          </p:cNvCxnSpPr>
          <p:nvPr/>
        </p:nvCxnSpPr>
        <p:spPr>
          <a:xfrm flipH="1">
            <a:off x="1835604" y="1698879"/>
            <a:ext cx="1377365" cy="491511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00C5956-ECD0-A84C-B119-202921F5E5EB}"/>
              </a:ext>
            </a:extLst>
          </p:cNvPr>
          <p:cNvCxnSpPr>
            <a:cxnSpLocks/>
          </p:cNvCxnSpPr>
          <p:nvPr/>
        </p:nvCxnSpPr>
        <p:spPr>
          <a:xfrm>
            <a:off x="3196640" y="1698879"/>
            <a:ext cx="437714" cy="18466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EF26A-349E-B247-B30B-1D615BC0E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73308" y="6542154"/>
            <a:ext cx="4448908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9DFCAD-2773-0E45-A084-9B4EAB0C6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19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A76723-05E8-AA47-88E4-0345A86B4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068A3-1F5F-1E47-B0BD-0EEDD40B670A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07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82AF81-2469-764D-A927-B00999FD9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Where did 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come from?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019F7B-EDF5-7C46-8A23-60202AC1B4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Derived from B, written by Ken Thompson</a:t>
            </a:r>
          </a:p>
          <a:p>
            <a:r>
              <a:rPr lang="en-US" sz="2000" dirty="0"/>
              <a:t>Influenced by</a:t>
            </a:r>
          </a:p>
          <a:p>
            <a:pPr lvl="1"/>
            <a:r>
              <a:rPr lang="en-US" sz="1600" dirty="0"/>
              <a:t>CPL and BCPL languages</a:t>
            </a:r>
          </a:p>
          <a:p>
            <a:pPr lvl="1"/>
            <a:r>
              <a:rPr lang="en-US" sz="1600" dirty="0"/>
              <a:t>PDP-11 processor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6F1288C-508D-D84C-8E1E-1C6C0723891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3981254"/>
              </p:ext>
            </p:extLst>
          </p:nvPr>
        </p:nvGraphicFramePr>
        <p:xfrm>
          <a:off x="5608319" y="1025051"/>
          <a:ext cx="5614835" cy="465468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052117">
                  <a:extLst>
                    <a:ext uri="{9D8B030D-6E8A-4147-A177-3AD203B41FA5}">
                      <a16:colId xmlns:a16="http://schemas.microsoft.com/office/drawing/2014/main" val="1309497826"/>
                    </a:ext>
                  </a:extLst>
                </a:gridCol>
                <a:gridCol w="3562718">
                  <a:extLst>
                    <a:ext uri="{9D8B030D-6E8A-4147-A177-3AD203B41FA5}">
                      <a16:colId xmlns:a16="http://schemas.microsoft.com/office/drawing/2014/main" val="2267255913"/>
                    </a:ext>
                  </a:extLst>
                </a:gridCol>
              </a:tblGrid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Year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C Standard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945915850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1972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Birth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416472817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1978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K&amp;R </a:t>
                      </a:r>
                      <a:r>
                        <a:rPr lang="en-US" sz="3000" b="1" dirty="0"/>
                        <a:t>C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719785865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1989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ANSI </a:t>
                      </a:r>
                      <a:r>
                        <a:rPr lang="en-US" sz="3000" b="1" dirty="0"/>
                        <a:t>C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14798403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1999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C99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3231354407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2011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C11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979002206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2018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C18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2400196360"/>
                  </a:ext>
                </a:extLst>
              </a:tr>
            </a:tbl>
          </a:graphicData>
        </a:graphic>
      </p:graphicFrame>
      <p:pic>
        <p:nvPicPr>
          <p:cNvPr id="9" name="Picture 8" descr="A close up of a box&#13;&#10;&#13;&#10;Description automatically generated">
            <a:extLst>
              <a:ext uri="{FF2B5EF4-FFF2-40B4-BE49-F238E27FC236}">
                <a16:creationId xmlns:a16="http://schemas.microsoft.com/office/drawing/2014/main" id="{7ACC323A-69D1-F244-8EFC-2DA0EDA00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076" y="4169748"/>
            <a:ext cx="3251200" cy="2438400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0350F-BA63-D547-AE8F-290105DBD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1642" y="6497026"/>
            <a:ext cx="4343404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3AB68E5-4275-8242-B30C-17DA6F63D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206AAE-01C0-8641-9547-A0C3782BE0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5303"/>
            <a:ext cx="2743200" cy="365125"/>
          </a:xfrm>
        </p:spPr>
        <p:txBody>
          <a:bodyPr/>
          <a:lstStyle/>
          <a:p>
            <a:fld id="{2F7EA39A-4D32-1745-9771-B0820C6C52EA}" type="datetime3">
              <a:rPr lang="en-US" smtClean="0"/>
              <a:t>5 January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45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928FFA-A297-9D4C-B406-D2D85190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Copy </a:t>
            </a:r>
            <a:r>
              <a:rPr lang="en-US" sz="2600" kern="1200" dirty="0">
                <a:solidFill>
                  <a:srgbClr val="FFFFFF"/>
                </a:solidFill>
                <a:latin typeface="Courier" pitchFamily="2" charset="0"/>
              </a:rPr>
              <a:t>stdin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to </a:t>
            </a:r>
            <a:r>
              <a:rPr lang="en-US" sz="2600" kern="1200" dirty="0" err="1">
                <a:solidFill>
                  <a:srgbClr val="FFFFFF"/>
                </a:solidFill>
                <a:latin typeface="Courier" pitchFamily="2" charset="0"/>
              </a:rPr>
              <a:t>stdout</a:t>
            </a:r>
            <a:endParaRPr lang="en-US" sz="2600" kern="1200" dirty="0">
              <a:solidFill>
                <a:srgbClr val="FFFFFF"/>
              </a:solidFill>
              <a:latin typeface="Courier" pitchFamily="2" charset="0"/>
            </a:endParaRPr>
          </a:p>
        </p:txBody>
      </p:sp>
      <p:pic>
        <p:nvPicPr>
          <p:cNvPr id="5" name="Content Placeholder 4" descr="A close up of a screen&#13;&#10;&#13;&#10;Description automatically generated">
            <a:extLst>
              <a:ext uri="{FF2B5EF4-FFF2-40B4-BE49-F238E27FC236}">
                <a16:creationId xmlns:a16="http://schemas.microsoft.com/office/drawing/2014/main" id="{264F2D5F-65F2-5F49-809E-FFA8161B5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4408" y="378326"/>
            <a:ext cx="7975617" cy="61013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2AFC52-12BA-1A4C-8284-1EF6FD0FBF8B}"/>
              </a:ext>
            </a:extLst>
          </p:cNvPr>
          <p:cNvSpPr txBox="1"/>
          <p:nvPr/>
        </p:nvSpPr>
        <p:spPr>
          <a:xfrm>
            <a:off x="6609348" y="2756203"/>
            <a:ext cx="154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Read a </a:t>
            </a:r>
            <a:r>
              <a:rPr lang="en-US" dirty="0">
                <a:solidFill>
                  <a:schemeClr val="bg1"/>
                </a:solidFill>
                <a:latin typeface="Courier" pitchFamily="2" charset="0"/>
              </a:rPr>
              <a:t>char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2F22C6-81FB-D740-ACF6-DFF6CA578C65}"/>
              </a:ext>
            </a:extLst>
          </p:cNvPr>
          <p:cNvSpPr txBox="1"/>
          <p:nvPr/>
        </p:nvSpPr>
        <p:spPr>
          <a:xfrm>
            <a:off x="5839327" y="3533270"/>
            <a:ext cx="154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Write a </a:t>
            </a:r>
            <a:r>
              <a:rPr lang="en-US" dirty="0">
                <a:solidFill>
                  <a:schemeClr val="bg1"/>
                </a:solidFill>
                <a:latin typeface="Courier" pitchFamily="2" charset="0"/>
              </a:rPr>
              <a:t>char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EB2B35-5AB2-C84B-8751-7D3E2162B061}"/>
              </a:ext>
            </a:extLst>
          </p:cNvPr>
          <p:cNvSpPr txBox="1"/>
          <p:nvPr/>
        </p:nvSpPr>
        <p:spPr>
          <a:xfrm>
            <a:off x="7034061" y="1197933"/>
            <a:ext cx="154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Returns </a:t>
            </a:r>
            <a:r>
              <a:rPr lang="en-US" dirty="0" err="1">
                <a:solidFill>
                  <a:schemeClr val="bg1"/>
                </a:solidFill>
                <a:latin typeface="Courier" pitchFamily="2" charset="0"/>
              </a:rPr>
              <a:t>int</a:t>
            </a:r>
            <a:endParaRPr lang="en-US" dirty="0">
              <a:solidFill>
                <a:schemeClr val="bg1"/>
              </a:solidFill>
              <a:latin typeface="Courier" pitchFamily="2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BFD92B0-F2C2-B04D-93F3-8B8F00E7D20A}"/>
              </a:ext>
            </a:extLst>
          </p:cNvPr>
          <p:cNvCxnSpPr>
            <a:stCxn id="9" idx="0"/>
          </p:cNvCxnSpPr>
          <p:nvPr/>
        </p:nvCxnSpPr>
        <p:spPr>
          <a:xfrm flipH="1" flipV="1">
            <a:off x="5534526" y="2614863"/>
            <a:ext cx="1074822" cy="91840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354A48-D7DB-1741-B036-A3FDC60376AA}"/>
              </a:ext>
            </a:extLst>
          </p:cNvPr>
          <p:cNvCxnSpPr>
            <a:cxnSpLocks/>
          </p:cNvCxnSpPr>
          <p:nvPr/>
        </p:nvCxnSpPr>
        <p:spPr>
          <a:xfrm flipH="1">
            <a:off x="7027694" y="1588897"/>
            <a:ext cx="764522" cy="239903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F964BFE-236C-0641-A89B-739494876C46}"/>
              </a:ext>
            </a:extLst>
          </p:cNvPr>
          <p:cNvCxnSpPr/>
          <p:nvPr/>
        </p:nvCxnSpPr>
        <p:spPr>
          <a:xfrm flipH="1" flipV="1">
            <a:off x="6769768" y="2261937"/>
            <a:ext cx="609601" cy="49426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E1779F2-3401-7140-879E-C53E3FEDD939}"/>
              </a:ext>
            </a:extLst>
          </p:cNvPr>
          <p:cNvSpPr txBox="1"/>
          <p:nvPr/>
        </p:nvSpPr>
        <p:spPr>
          <a:xfrm>
            <a:off x="7074567" y="734232"/>
            <a:ext cx="21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Pay attention to this!</a:t>
            </a:r>
            <a:endParaRPr lang="en-US" dirty="0">
              <a:solidFill>
                <a:schemeClr val="bg1"/>
              </a:solidFill>
              <a:latin typeface="Courier" pitchFamily="2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067FF5-ABD8-184F-8A18-1ABAB2E51B93}"/>
              </a:ext>
            </a:extLst>
          </p:cNvPr>
          <p:cNvCxnSpPr>
            <a:stCxn id="21" idx="1"/>
          </p:cNvCxnSpPr>
          <p:nvPr/>
        </p:nvCxnSpPr>
        <p:spPr>
          <a:xfrm flipH="1">
            <a:off x="5983705" y="918898"/>
            <a:ext cx="1090862" cy="1038239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19D7BAA-3F60-0348-A695-0048D15E0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7375" y="6485303"/>
            <a:ext cx="4535503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0C07D0A-BC19-0C4D-B4F4-1EB9A458F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20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8B200-26F6-484B-AD31-0FAE6FBC8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ECFE4-3E9B-1741-9556-D794F26E1F41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6447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BE70F8-1E73-7A4B-9AA0-44A48A643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Count Lines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9" descr="A close up of a screen&#10;&#10;Description automatically generated">
            <a:extLst>
              <a:ext uri="{FF2B5EF4-FFF2-40B4-BE49-F238E27FC236}">
                <a16:creationId xmlns:a16="http://schemas.microsoft.com/office/drawing/2014/main" id="{B985D4DF-7105-1844-9320-AD73A296C8C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3656" y="2426818"/>
            <a:ext cx="5390659" cy="415080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7" descr="Screen of a cell phone&#10;&#10;Description automatically generated">
            <a:extLst>
              <a:ext uri="{FF2B5EF4-FFF2-40B4-BE49-F238E27FC236}">
                <a16:creationId xmlns:a16="http://schemas.microsoft.com/office/drawing/2014/main" id="{3C9EF573-19A3-E74E-9B3E-6CF7A2BF419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350750" y="2426818"/>
            <a:ext cx="5443682" cy="41508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94A0BEB-CDDF-334E-9294-46F6781F95B8}"/>
              </a:ext>
            </a:extLst>
          </p:cNvPr>
          <p:cNvSpPr txBox="1"/>
          <p:nvPr/>
        </p:nvSpPr>
        <p:spPr>
          <a:xfrm>
            <a:off x="2743200" y="4287136"/>
            <a:ext cx="19410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 pitchFamily="2" charset="0"/>
              </a:rPr>
              <a:t>lines = lines + 1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A7B206F-A467-7C44-A318-60D4197D32B8}"/>
              </a:ext>
            </a:extLst>
          </p:cNvPr>
          <p:cNvCxnSpPr>
            <a:stCxn id="12" idx="1"/>
          </p:cNvCxnSpPr>
          <p:nvPr/>
        </p:nvCxnSpPr>
        <p:spPr>
          <a:xfrm flipH="1" flipV="1">
            <a:off x="2101516" y="4122821"/>
            <a:ext cx="641684" cy="30281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7605A-7DCC-2F4C-BEA7-C9BA39268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30278" y="6577626"/>
            <a:ext cx="4572000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4C20E-D172-B741-A578-9C0B0224A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21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BF51E0-501E-0D4B-AA4E-E8B6E6E1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808F9-76CB-8D48-AFED-5AACC5FBC642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797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6E5FDF-4E8B-2544-A3AB-A9EB17CF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chemeClr val="bg1"/>
                </a:solidFill>
                <a:latin typeface="Courier" pitchFamily="2" charset="0"/>
              </a:rPr>
              <a:t>if 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4EAF6-E04D-1740-9164-D8FC42209C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if</a:t>
            </a:r>
            <a:r>
              <a:rPr lang="en-US" sz="2000" dirty="0">
                <a:solidFill>
                  <a:schemeClr val="bg1"/>
                </a:solidFill>
              </a:rPr>
              <a:t> executes the next statement if the Boolean expression is true.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Even through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{}</a:t>
            </a:r>
            <a:r>
              <a:rPr lang="en-US" sz="2000" dirty="0">
                <a:solidFill>
                  <a:schemeClr val="bg1"/>
                </a:solidFill>
              </a:rPr>
              <a:t> are not required for a single statement, </a:t>
            </a:r>
            <a:r>
              <a:rPr lang="en-US" sz="2000" i="1" dirty="0">
                <a:solidFill>
                  <a:schemeClr val="bg1"/>
                </a:solidFill>
              </a:rPr>
              <a:t>always</a:t>
            </a:r>
            <a:r>
              <a:rPr lang="en-US" sz="2000" dirty="0">
                <a:solidFill>
                  <a:schemeClr val="bg1"/>
                </a:solidFill>
              </a:rPr>
              <a:t> use them.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Why?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It avoids errors when adding statements.</a:t>
            </a:r>
          </a:p>
        </p:txBody>
      </p:sp>
      <p:pic>
        <p:nvPicPr>
          <p:cNvPr id="5" name="Content Placeholder 9" descr="A close up of a screen&#10;&#10;Description automatically generated">
            <a:extLst>
              <a:ext uri="{FF2B5EF4-FFF2-40B4-BE49-F238E27FC236}">
                <a16:creationId xmlns:a16="http://schemas.microsoft.com/office/drawing/2014/main" id="{4639EA8F-D125-464A-9EA0-3D55794A9BE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00457" y="529389"/>
            <a:ext cx="7174386" cy="5524277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5C160E4C-1B76-9B4E-A23B-FC15A1E91138}"/>
              </a:ext>
            </a:extLst>
          </p:cNvPr>
          <p:cNvSpPr/>
          <p:nvPr/>
        </p:nvSpPr>
        <p:spPr>
          <a:xfrm>
            <a:off x="5297763" y="2101516"/>
            <a:ext cx="2306195" cy="411982"/>
          </a:xfrm>
          <a:prstGeom prst="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141F89-AD40-9A41-A35C-93A7F400E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196" y="6497026"/>
            <a:ext cx="4366850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DA0291-F82A-F84E-BDB9-34885E3F6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22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02F71-A851-644D-B144-186414AA5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46F9D-4C62-C148-A75B-6F31DDA9DC91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370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35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8F480A-72CE-AE4B-A7DA-ABA20608C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 not try to be clever…</a:t>
            </a:r>
          </a:p>
        </p:txBody>
      </p:sp>
      <p:pic>
        <p:nvPicPr>
          <p:cNvPr id="7" name="Content Placeholder 6" descr="A screen shot of a computer&#10;&#10;Description automatically generated">
            <a:extLst>
              <a:ext uri="{FF2B5EF4-FFF2-40B4-BE49-F238E27FC236}">
                <a16:creationId xmlns:a16="http://schemas.microsoft.com/office/drawing/2014/main" id="{98DF9549-2005-8849-B855-11BC7C78CF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3894" y="370306"/>
            <a:ext cx="8408782" cy="6117388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30A89-AA74-024A-A911-1196D9EE4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2577" y="6495316"/>
            <a:ext cx="4366846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46A65-53C8-1F4F-AA2E-BE5B7B6BB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23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27CA7E-2D61-4043-AC6B-ABC7304F8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1730-FDE6-5E4A-B735-C269312B6F32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38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6445F1-1F39-774B-8CBA-078AB33A4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does it do?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139A72-C548-5A47-AE28-6CA6ABE45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5854" y="249321"/>
            <a:ext cx="8312886" cy="6359357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973175-A98D-2344-9A6D-F531B0BCE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59823" y="6561156"/>
            <a:ext cx="4472354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F9629C-D59E-B24B-A7A9-05B3C556A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24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6729AE-D7D0-2E4B-8E16-B4AA17691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DC773-227E-E54E-A649-0DFEB3B89065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549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BBDCDA-7E4F-774F-8DFD-D9B3BEF66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Computing 𝛑 on Gilligan’s Island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Content Placeholder 38" descr="Text&#10;&#10;Description automatically generated">
            <a:extLst>
              <a:ext uri="{FF2B5EF4-FFF2-40B4-BE49-F238E27FC236}">
                <a16:creationId xmlns:a16="http://schemas.microsoft.com/office/drawing/2014/main" id="{16CA57DE-50B8-2346-95DE-F62D1053E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8697" y="2426818"/>
            <a:ext cx="5141657" cy="3997637"/>
          </a:xfrm>
          <a:prstGeom prst="rect">
            <a:avLst/>
          </a:prstGeom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9" descr="A person with the hand on another person's shoulder&#10;&#10;Description automatically generated with medium confidence">
            <a:extLst>
              <a:ext uri="{FF2B5EF4-FFF2-40B4-BE49-F238E27FC236}">
                <a16:creationId xmlns:a16="http://schemas.microsoft.com/office/drawing/2014/main" id="{D9E19C66-70DB-234D-8F1E-5D54D2DE14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3" r="305" b="2"/>
          <a:stretch/>
        </p:blipFill>
        <p:spPr>
          <a:xfrm>
            <a:off x="6445073" y="2881805"/>
            <a:ext cx="5455917" cy="308766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5B85FB-57BF-4944-8CE9-5FECDFBD9E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0943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67A0B40-5172-A34B-AF5D-199353184DA1}" type="datetime3">
              <a:rPr lang="en-US" smtClean="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5 January 2022</a:t>
            </a:fld>
            <a:endParaRPr lang="en-US">
              <a:solidFill>
                <a:srgbClr val="898989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45715-AC04-2742-90FC-EE82B4AF8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2430"/>
            <a:ext cx="41148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© 2021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9CE8D-20DB-4843-873D-1A67BA255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3343" y="6522430"/>
            <a:ext cx="2743200" cy="347472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91A550E-29C5-084C-A968-EF51E5F0C9DB}" type="slidenum">
              <a:rPr lang="en-US" sz="1100" smtClean="0">
                <a:solidFill>
                  <a:srgbClr val="898989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25</a:t>
            </a:fld>
            <a:endParaRPr lang="en-US" sz="1100">
              <a:solidFill>
                <a:srgbClr val="898989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38F2E96-9F24-2043-8B2A-051B71C944AF}"/>
                  </a:ext>
                </a:extLst>
              </p:cNvPr>
              <p:cNvSpPr txBox="1"/>
              <p:nvPr/>
            </p:nvSpPr>
            <p:spPr>
              <a:xfrm>
                <a:off x="7774783" y="5151042"/>
                <a:ext cx="165712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sz="24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38F2E96-9F24-2043-8B2A-051B71C944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4783" y="5151042"/>
                <a:ext cx="1657120" cy="369332"/>
              </a:xfrm>
              <a:prstGeom prst="rect">
                <a:avLst/>
              </a:prstGeom>
              <a:blipFill>
                <a:blip r:embed="rId5"/>
                <a:stretch>
                  <a:fillRect l="-2290" r="-381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29069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F36588-FD17-854F-8E8B-D2A4875B7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Counting Coconuts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15">
                <a:extLst>
                  <a:ext uri="{FF2B5EF4-FFF2-40B4-BE49-F238E27FC236}">
                    <a16:creationId xmlns:a16="http://schemas.microsoft.com/office/drawing/2014/main" id="{1B7E0319-5DA0-40FE-9168-932B49E56A5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65051" y="2286000"/>
                <a:ext cx="3384000" cy="3844800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>
                    <a:solidFill>
                      <a:schemeClr val="bg1">
                        <a:alpha val="60000"/>
                      </a:schemeClr>
                    </a:solidFill>
                  </a:rPr>
                  <a:t>Inscribe a circle inside a square.</a:t>
                </a:r>
              </a:p>
              <a:p>
                <a:r>
                  <a:rPr lang="en-US" sz="2000" dirty="0">
                    <a:solidFill>
                      <a:schemeClr val="bg1">
                        <a:alpha val="60000"/>
                      </a:schemeClr>
                    </a:solidFill>
                  </a:rPr>
                  <a:t>Shake the coconut tree.</a:t>
                </a:r>
              </a:p>
              <a:p>
                <a:r>
                  <a:rPr lang="en-US" sz="2000" dirty="0">
                    <a:solidFill>
                      <a:schemeClr val="bg1">
                        <a:alpha val="60000"/>
                      </a:schemeClr>
                    </a:solidFill>
                  </a:rPr>
                  <a:t>All of the coconuts fall inside the square.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000" i="1" smtClean="0">
                            <a:solidFill>
                              <a:schemeClr val="bg1">
                                <a:alpha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i="1" smtClean="0">
                            <a:solidFill>
                              <a:schemeClr val="bg1">
                                <a:alpha val="60000"/>
                              </a:schemeClr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chemeClr val="bg1">
                                <a:alpha val="6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sz="2000" b="0" i="1" smtClean="0">
                        <a:solidFill>
                          <a:schemeClr val="bg1">
                            <a:alpha val="60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>
                    <a:solidFill>
                      <a:schemeClr val="bg1">
                        <a:alpha val="60000"/>
                      </a:schemeClr>
                    </a:solidFill>
                  </a:rPr>
                  <a:t>of the coconuts fall inside the circle.</a:t>
                </a:r>
              </a:p>
              <a:p>
                <a:pPr lvl="1"/>
                <a:r>
                  <a:rPr lang="en-US" sz="1600" dirty="0">
                    <a:solidFill>
                      <a:schemeClr val="bg1">
                        <a:alpha val="60000"/>
                      </a:schemeClr>
                    </a:solidFill>
                  </a:rPr>
                  <a:t>Think about it…</a:t>
                </a:r>
              </a:p>
              <a:p>
                <a:endParaRPr lang="en-US" sz="2000" dirty="0">
                  <a:solidFill>
                    <a:schemeClr val="bg1">
                      <a:alpha val="60000"/>
                    </a:schemeClr>
                  </a:solidFill>
                </a:endParaRPr>
              </a:p>
              <a:p>
                <a:r>
                  <a:rPr lang="en-US" sz="2000" dirty="0">
                    <a:solidFill>
                      <a:schemeClr val="bg1">
                        <a:alpha val="60000"/>
                      </a:schemeClr>
                    </a:solidFill>
                  </a:rPr>
                  <a:t>You must drop a </a:t>
                </a:r>
                <a:r>
                  <a:rPr lang="en-US" sz="2000" i="1" dirty="0">
                    <a:solidFill>
                      <a:schemeClr val="bg1">
                        <a:alpha val="60000"/>
                      </a:schemeClr>
                    </a:solidFill>
                  </a:rPr>
                  <a:t>lot</a:t>
                </a:r>
                <a:r>
                  <a:rPr lang="en-US" sz="2000" dirty="0">
                    <a:solidFill>
                      <a:schemeClr val="bg1">
                        <a:alpha val="60000"/>
                      </a:schemeClr>
                    </a:solidFill>
                  </a:rPr>
                  <a:t> of coconuts!</a:t>
                </a:r>
              </a:p>
            </p:txBody>
          </p:sp>
        </mc:Choice>
        <mc:Fallback xmlns="">
          <p:sp>
            <p:nvSpPr>
              <p:cNvPr id="16" name="Content Placeholder 15">
                <a:extLst>
                  <a:ext uri="{FF2B5EF4-FFF2-40B4-BE49-F238E27FC236}">
                    <a16:creationId xmlns:a16="http://schemas.microsoft.com/office/drawing/2014/main" id="{1B7E0319-5DA0-40FE-9168-932B49E56A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5051" y="2286000"/>
                <a:ext cx="3384000" cy="3844800"/>
              </a:xfrm>
              <a:blipFill>
                <a:blip r:embed="rId3"/>
                <a:stretch>
                  <a:fillRect l="-1498" t="-1980" r="-3371" b="-29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Content Placeholder 11" descr="Text&#10;&#10;Description automatically generated">
            <a:extLst>
              <a:ext uri="{FF2B5EF4-FFF2-40B4-BE49-F238E27FC236}">
                <a16:creationId xmlns:a16="http://schemas.microsoft.com/office/drawing/2014/main" id="{A45F6ECB-43AE-4140-93C8-A385BD73F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9166" y="233510"/>
            <a:ext cx="4209016" cy="607800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A5600-CB76-DA41-8868-789D07290E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6762" y="6375679"/>
            <a:ext cx="2624400" cy="348462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67A0B40-5172-A34B-AF5D-199353184DA1}" type="datetime3">
              <a:rPr lang="en-US">
                <a:solidFill>
                  <a:schemeClr val="bg1">
                    <a:alpha val="60000"/>
                  </a:schemeClr>
                </a:solidFill>
              </a:rPr>
              <a:pPr>
                <a:spcAft>
                  <a:spcPts val="600"/>
                </a:spcAft>
              </a:pPr>
              <a:t>5 January 2022</a:t>
            </a:fld>
            <a:endParaRPr lang="en-US" dirty="0">
              <a:solidFill>
                <a:schemeClr val="bg1">
                  <a:alpha val="60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8BECD8-B982-7D47-932F-43E584C89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15803" y="6375679"/>
            <a:ext cx="4450156" cy="34579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alpha val="60000"/>
                  </a:schemeClr>
                </a:solidFill>
              </a:rPr>
              <a:t>© 2021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9E5E8-DEBF-994A-A9D2-1C47D2BCF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65474" y="6375679"/>
            <a:ext cx="1059763" cy="3457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91A550E-29C5-084C-A968-EF51E5F0C9DB}" type="slidenum">
              <a:rPr lang="en-US">
                <a:solidFill>
                  <a:schemeClr val="tx1">
                    <a:alpha val="60000"/>
                  </a:schemeClr>
                </a:solidFill>
              </a:rPr>
              <a:pPr>
                <a:spcAft>
                  <a:spcPts val="600"/>
                </a:spcAft>
              </a:pPr>
              <a:t>26</a:t>
            </a:fld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20111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55">
            <a:extLst>
              <a:ext uri="{FF2B5EF4-FFF2-40B4-BE49-F238E27FC236}">
                <a16:creationId xmlns:a16="http://schemas.microsoft.com/office/drawing/2014/main" id="{330D6772-5550-42D5-B8BC-CDE283656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Rectangle 57">
            <a:extLst>
              <a:ext uri="{FF2B5EF4-FFF2-40B4-BE49-F238E27FC236}">
                <a16:creationId xmlns:a16="http://schemas.microsoft.com/office/drawing/2014/main" id="{97DB0DD1-0F30-4B7E-A6DC-3DDA7D5B35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person, tree, outdoor, person&#10;&#10;Description automatically generated">
            <a:extLst>
              <a:ext uri="{FF2B5EF4-FFF2-40B4-BE49-F238E27FC236}">
                <a16:creationId xmlns:a16="http://schemas.microsoft.com/office/drawing/2014/main" id="{6D09A9BC-3C20-4241-B30D-85B9097BF7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2083" b="2291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88C353-0716-D347-8C1C-7BDA222FB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671569"/>
            <a:ext cx="4155825" cy="4072044"/>
          </a:xfrm>
          <a:prstGeom prst="ellipse">
            <a:avLst/>
          </a:prstGeo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Summary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AD997D-8891-B049-AAA3-76AA477E1C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8985606-5E02-2D47-92D6-20F21E441050}" type="datetime3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 January 2022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2EC73-CBB2-2041-9540-AEECD8013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© 2021 Darrell Long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E4062D-405D-7D49-95B4-92B63FB16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91A550E-29C5-084C-A968-EF51E5F0C9DB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27</a:t>
            </a:fld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EBA88DF-7DB2-445A-A5B9-8B1BF98C11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7985023"/>
              </p:ext>
            </p:extLst>
          </p:nvPr>
        </p:nvGraphicFramePr>
        <p:xfrm>
          <a:off x="5186551" y="1671569"/>
          <a:ext cx="6167248" cy="4072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BD7ABAD-8CF8-AD41-AD99-B2997646AAB8}"/>
              </a:ext>
            </a:extLst>
          </p:cNvPr>
          <p:cNvSpPr txBox="1"/>
          <p:nvPr/>
        </p:nvSpPr>
        <p:spPr>
          <a:xfrm>
            <a:off x="4465880" y="5700641"/>
            <a:ext cx="1441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Skipper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E1129E-F2BD-314C-BD8F-F24C2B5AE8EA}"/>
              </a:ext>
            </a:extLst>
          </p:cNvPr>
          <p:cNvSpPr txBox="1"/>
          <p:nvPr/>
        </p:nvSpPr>
        <p:spPr>
          <a:xfrm>
            <a:off x="9982200" y="6100751"/>
            <a:ext cx="1223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Professor</a:t>
            </a:r>
          </a:p>
        </p:txBody>
      </p:sp>
    </p:spTree>
    <p:extLst>
      <p:ext uri="{BB962C8B-B14F-4D97-AF65-F5344CB8AC3E}">
        <p14:creationId xmlns:p14="http://schemas.microsoft.com/office/powerpoint/2010/main" val="2087143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loor, person, indoor&#10;&#10;Description automatically generated">
            <a:extLst>
              <a:ext uri="{FF2B5EF4-FFF2-40B4-BE49-F238E27FC236}">
                <a16:creationId xmlns:a16="http://schemas.microsoft.com/office/drawing/2014/main" id="{C3B54332-24C6-B343-847B-739DC7874C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1" b="145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BE5491-8EAF-FF4B-BD9E-A46C96AF6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1857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© 2021 Darrell Long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C586A-37C2-B648-984F-AE7B912C9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7358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91A550E-29C5-084C-A968-EF51E5F0C9DB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5EC671-8DAD-1E4C-B410-5CB508A31D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61857"/>
            <a:ext cx="2743200" cy="365125"/>
          </a:xfrm>
        </p:spPr>
        <p:txBody>
          <a:bodyPr/>
          <a:lstStyle/>
          <a:p>
            <a:fld id="{C5FDC820-7BE5-BA46-AC06-CC09CF8D97DE}" type="datetime3">
              <a:rPr lang="en-US" smtClean="0">
                <a:solidFill>
                  <a:schemeClr val="bg1"/>
                </a:solidFill>
              </a:rPr>
              <a:t>5 January 2022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695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4BBC6A-A183-DA48-A529-C38666D6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Hello, World!</a:t>
            </a:r>
          </a:p>
        </p:txBody>
      </p:sp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5F813B-DE17-8642-89B6-A2D9B3EB18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1014" y="791723"/>
            <a:ext cx="8140797" cy="52711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23D391-1277-CD47-A818-EDFD6015A763}"/>
              </a:ext>
            </a:extLst>
          </p:cNvPr>
          <p:cNvSpPr txBox="1"/>
          <p:nvPr/>
        </p:nvSpPr>
        <p:spPr>
          <a:xfrm>
            <a:off x="8505467" y="1204022"/>
            <a:ext cx="2226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Standard I/O package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7EEB4B-FFB8-6C49-9051-9D8D711D790B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7576457" y="1204022"/>
            <a:ext cx="929010" cy="18466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6087B0-E089-1548-B1A5-2EDCF2C0958A}"/>
              </a:ext>
            </a:extLst>
          </p:cNvPr>
          <p:cNvSpPr txBox="1"/>
          <p:nvPr/>
        </p:nvSpPr>
        <p:spPr>
          <a:xfrm>
            <a:off x="6923314" y="4000500"/>
            <a:ext cx="1894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0 means success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2A8BD4-79AD-D54E-A42C-503CB0CE03F0}"/>
              </a:ext>
            </a:extLst>
          </p:cNvPr>
          <p:cNvCxnSpPr>
            <a:stCxn id="16" idx="0"/>
          </p:cNvCxnSpPr>
          <p:nvPr/>
        </p:nvCxnSpPr>
        <p:spPr>
          <a:xfrm flipH="1" flipV="1">
            <a:off x="7037614" y="3429000"/>
            <a:ext cx="832758" cy="57150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92BF9C7-7C4F-4A4E-A4AC-7FB7286F2739}"/>
              </a:ext>
            </a:extLst>
          </p:cNvPr>
          <p:cNvSpPr txBox="1"/>
          <p:nvPr/>
        </p:nvSpPr>
        <p:spPr>
          <a:xfrm>
            <a:off x="7037614" y="1954297"/>
            <a:ext cx="929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Print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2E279B4-5559-864B-BD2B-DF1EA2CD7785}"/>
              </a:ext>
            </a:extLst>
          </p:cNvPr>
          <p:cNvCxnSpPr/>
          <p:nvPr/>
        </p:nvCxnSpPr>
        <p:spPr>
          <a:xfrm flipH="1">
            <a:off x="6096000" y="2180411"/>
            <a:ext cx="941614" cy="45347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A8EAD-0EC3-1442-B722-55B811FB6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7026"/>
            <a:ext cx="4343400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9A82C3-1602-634F-920C-579BA949C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4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C3B01F-91D8-AA40-91CC-BCD1B4A2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73580"/>
            <a:ext cx="2743200" cy="365125"/>
          </a:xfrm>
        </p:spPr>
        <p:txBody>
          <a:bodyPr/>
          <a:lstStyle/>
          <a:p>
            <a:fld id="{CDDC894A-92F9-3245-BAEB-4AB9DA19B9C7}" type="datetime3">
              <a:rPr lang="en-US" smtClean="0">
                <a:solidFill>
                  <a:schemeClr val="tx1"/>
                </a:solidFill>
              </a:rPr>
              <a:t>5 January 2022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53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E1B830-FF23-5145-AADC-BD7E7157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Compile and run!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FB12DC-0CCB-AE44-BC5F-09F40C2612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4684" y="770498"/>
            <a:ext cx="8211587" cy="53170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7B2EC6-5E68-254F-B2AE-7935BFC99DD6}"/>
              </a:ext>
            </a:extLst>
          </p:cNvPr>
          <p:cNvSpPr txBox="1"/>
          <p:nvPr/>
        </p:nvSpPr>
        <p:spPr>
          <a:xfrm>
            <a:off x="9448800" y="1798314"/>
            <a:ext cx="1057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Compile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70CCFF-D459-F54F-B7CA-F3479FC5280D}"/>
              </a:ext>
            </a:extLst>
          </p:cNvPr>
          <p:cNvSpPr txBox="1"/>
          <p:nvPr/>
        </p:nvSpPr>
        <p:spPr>
          <a:xfrm>
            <a:off x="7288454" y="2277034"/>
            <a:ext cx="743923" cy="37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Run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CB86F56-426D-0441-B5E3-ECD441233199}"/>
              </a:ext>
            </a:extLst>
          </p:cNvPr>
          <p:cNvCxnSpPr>
            <a:cxnSpLocks/>
          </p:cNvCxnSpPr>
          <p:nvPr/>
        </p:nvCxnSpPr>
        <p:spPr>
          <a:xfrm flipV="1">
            <a:off x="7620000" y="1798314"/>
            <a:ext cx="1" cy="4787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5AD69F7-E106-694B-8190-5052D15237B7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8964706" y="1470212"/>
            <a:ext cx="1013012" cy="32810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B5796E-3661-AA49-AE4A-0F43A1EAA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7026"/>
            <a:ext cx="4343400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14A2AA9-40AB-D548-80A0-B573E5C3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5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75FF37-27C6-8E46-80E3-DEAA9E2FA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353C5-DC38-A547-9953-45B6E00DDBE2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07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4BB15-830A-F44A-A927-EBAF0E22A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6"/>
            <a:ext cx="6586491" cy="1676603"/>
          </a:xfrm>
        </p:spPr>
        <p:txBody>
          <a:bodyPr>
            <a:normAutofit/>
          </a:bodyPr>
          <a:lstStyle/>
          <a:p>
            <a:r>
              <a:rPr lang="en-US" dirty="0"/>
              <a:t>You </a:t>
            </a:r>
            <a:r>
              <a:rPr lang="en-US" i="1" dirty="0"/>
              <a:t>must</a:t>
            </a:r>
            <a:r>
              <a:rPr lang="en-US" dirty="0"/>
              <a:t> read this book!</a:t>
            </a:r>
          </a:p>
        </p:txBody>
      </p:sp>
      <p:pic>
        <p:nvPicPr>
          <p:cNvPr id="8" name="Content Placeholder 4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661E3686-9A31-F042-930E-FC99E1599E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0" r="668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C860D0A-037D-4116-8EAF-A0F011A49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400" dirty="0"/>
              <a:t>Yes, it presents a dated version of C:</a:t>
            </a:r>
          </a:p>
          <a:p>
            <a:pPr lvl="1"/>
            <a:r>
              <a:rPr lang="en-US" sz="2000" dirty="0"/>
              <a:t>ANSI C versus C11</a:t>
            </a:r>
          </a:p>
          <a:p>
            <a:pPr lvl="1"/>
            <a:r>
              <a:rPr lang="en-US" sz="2000" dirty="0"/>
              <a:t>Most people still do not use the features of C11 daily.</a:t>
            </a:r>
          </a:p>
          <a:p>
            <a:r>
              <a:rPr lang="en-US" sz="2400" dirty="0"/>
              <a:t>It is simple,</a:t>
            </a:r>
          </a:p>
          <a:p>
            <a:r>
              <a:rPr lang="en-US" sz="2400" dirty="0"/>
              <a:t>Clear,</a:t>
            </a:r>
          </a:p>
          <a:p>
            <a:r>
              <a:rPr lang="en-US" sz="2400" dirty="0"/>
              <a:t>Short, and</a:t>
            </a:r>
          </a:p>
          <a:p>
            <a:r>
              <a:rPr lang="en-US" sz="2400" dirty="0"/>
              <a:t>A classic.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5C0EB076-3409-F243-9407-05D40A00A068}"/>
              </a:ext>
            </a:extLst>
          </p:cNvPr>
          <p:cNvSpPr/>
          <p:nvPr/>
        </p:nvSpPr>
        <p:spPr>
          <a:xfrm>
            <a:off x="7062141" y="3715750"/>
            <a:ext cx="278742" cy="1559859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58B2C-1290-954B-ADE2-2FD986BA194D}"/>
              </a:ext>
            </a:extLst>
          </p:cNvPr>
          <p:cNvSpPr txBox="1"/>
          <p:nvPr/>
        </p:nvSpPr>
        <p:spPr>
          <a:xfrm>
            <a:off x="7670723" y="4295624"/>
            <a:ext cx="2198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All good things!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A011B3-6153-0442-9C5B-DD0F44CABAF0}"/>
              </a:ext>
            </a:extLst>
          </p:cNvPr>
          <p:cNvSpPr txBox="1"/>
          <p:nvPr/>
        </p:nvSpPr>
        <p:spPr>
          <a:xfrm>
            <a:off x="5363075" y="5762154"/>
            <a:ext cx="579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It is how </a:t>
            </a:r>
            <a:r>
              <a:rPr lang="en-US" sz="2400" i="1" dirty="0"/>
              <a:t>all</a:t>
            </a:r>
            <a:r>
              <a:rPr lang="en-US" sz="2400" dirty="0"/>
              <a:t> of your professors learned </a:t>
            </a:r>
            <a:r>
              <a:rPr lang="en-US" sz="2400" b="1" dirty="0"/>
              <a:t>C</a:t>
            </a:r>
            <a:r>
              <a:rPr lang="en-US" sz="2400" dirty="0"/>
              <a:t>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78F52-8FD4-7B4C-B188-1C0E5F017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196" y="6497026"/>
            <a:ext cx="4343404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9A0DD4B-C582-1B45-93AF-0DE4735D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6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142908-32F1-5E48-B3AF-42EEF175D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DD91-D2C4-9A4D-AEA7-938A7F799DF8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57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778419E-CE32-FC4C-B70F-4F78AD4A7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303030"/>
                </a:solidFill>
                <a:latin typeface="+mj-lt"/>
                <a:ea typeface="+mj-ea"/>
                <a:cs typeface="+mj-cs"/>
              </a:rPr>
              <a:t>Temperatures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4ED01F-C362-8047-8CF9-4F79E9E5A8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34655" y="965199"/>
            <a:ext cx="4280827" cy="40204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/>
              <a:t>Kelvin is the scale for science:</a:t>
            </a:r>
          </a:p>
          <a:p>
            <a:pPr lvl="1"/>
            <a:r>
              <a:rPr lang="en-US" dirty="0"/>
              <a:t>0 K ➠ All nuclear motion ceases (absolute zero)</a:t>
            </a:r>
          </a:p>
          <a:p>
            <a:r>
              <a:rPr lang="en-US" sz="2400" dirty="0"/>
              <a:t>℃ = K – 273.15</a:t>
            </a:r>
          </a:p>
          <a:p>
            <a:r>
              <a:rPr lang="en-US" sz="2400" dirty="0"/>
              <a:t>℉ = ℃ × 9 ÷ 5 + 32</a:t>
            </a:r>
          </a:p>
          <a:p>
            <a:endParaRPr lang="en-US" sz="2400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3C4F1F7-FA64-3245-87E6-446F7B901E3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78889521"/>
              </p:ext>
            </p:extLst>
          </p:nvPr>
        </p:nvGraphicFramePr>
        <p:xfrm>
          <a:off x="950121" y="1301083"/>
          <a:ext cx="5941070" cy="331730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02322">
                  <a:extLst>
                    <a:ext uri="{9D8B030D-6E8A-4147-A177-3AD203B41FA5}">
                      <a16:colId xmlns:a16="http://schemas.microsoft.com/office/drawing/2014/main" val="3745146078"/>
                    </a:ext>
                  </a:extLst>
                </a:gridCol>
                <a:gridCol w="1872832">
                  <a:extLst>
                    <a:ext uri="{9D8B030D-6E8A-4147-A177-3AD203B41FA5}">
                      <a16:colId xmlns:a16="http://schemas.microsoft.com/office/drawing/2014/main" val="2611807545"/>
                    </a:ext>
                  </a:extLst>
                </a:gridCol>
                <a:gridCol w="1416314">
                  <a:extLst>
                    <a:ext uri="{9D8B030D-6E8A-4147-A177-3AD203B41FA5}">
                      <a16:colId xmlns:a16="http://schemas.microsoft.com/office/drawing/2014/main" val="1084907654"/>
                    </a:ext>
                  </a:extLst>
                </a:gridCol>
                <a:gridCol w="1449602">
                  <a:extLst>
                    <a:ext uri="{9D8B030D-6E8A-4147-A177-3AD203B41FA5}">
                      <a16:colId xmlns:a16="http://schemas.microsoft.com/office/drawing/2014/main" val="1372899879"/>
                    </a:ext>
                  </a:extLst>
                </a:gridCol>
              </a:tblGrid>
              <a:tr h="544002">
                <a:tc>
                  <a:txBody>
                    <a:bodyPr/>
                    <a:lstStyle/>
                    <a:p>
                      <a:r>
                        <a:rPr lang="en-US" sz="2500"/>
                        <a:t>Scale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0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58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100</a:t>
                      </a:r>
                    </a:p>
                  </a:txBody>
                  <a:tcPr marL="127047" marR="127047" marT="63524" marB="63524"/>
                </a:tc>
                <a:extLst>
                  <a:ext uri="{0D108BD9-81ED-4DB2-BD59-A6C34878D82A}">
                    <a16:rowId xmlns:a16="http://schemas.microsoft.com/office/drawing/2014/main" val="1162291348"/>
                  </a:ext>
                </a:extLst>
              </a:tr>
              <a:tr h="544002">
                <a:tc>
                  <a:txBody>
                    <a:bodyPr/>
                    <a:lstStyle/>
                    <a:p>
                      <a:r>
                        <a:rPr lang="en-US" sz="2500"/>
                        <a:t>K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Dead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Dead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Dead</a:t>
                      </a:r>
                    </a:p>
                  </a:txBody>
                  <a:tcPr marL="127047" marR="127047" marT="63524" marB="63524"/>
                </a:tc>
                <a:extLst>
                  <a:ext uri="{0D108BD9-81ED-4DB2-BD59-A6C34878D82A}">
                    <a16:rowId xmlns:a16="http://schemas.microsoft.com/office/drawing/2014/main" val="1931003202"/>
                  </a:ext>
                </a:extLst>
              </a:tr>
              <a:tr h="1304865">
                <a:tc>
                  <a:txBody>
                    <a:bodyPr/>
                    <a:lstStyle/>
                    <a:p>
                      <a:r>
                        <a:rPr lang="en-US" sz="2500" dirty="0"/>
                        <a:t>℃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Snow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Hottest on Earth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Water Boils</a:t>
                      </a:r>
                    </a:p>
                  </a:txBody>
                  <a:tcPr marL="127047" marR="127047" marT="63524" marB="63524"/>
                </a:tc>
                <a:extLst>
                  <a:ext uri="{0D108BD9-81ED-4DB2-BD59-A6C34878D82A}">
                    <a16:rowId xmlns:a16="http://schemas.microsoft.com/office/drawing/2014/main" val="1573435554"/>
                  </a:ext>
                </a:extLst>
              </a:tr>
              <a:tr h="924434">
                <a:tc>
                  <a:txBody>
                    <a:bodyPr/>
                    <a:lstStyle/>
                    <a:p>
                      <a:r>
                        <a:rPr lang="en-US" sz="2500" dirty="0"/>
                        <a:t>℉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 u="none" strike="noStrike" kern="1200">
                          <a:effectLst/>
                        </a:rPr>
                        <a:t>Minnesota</a:t>
                      </a:r>
                      <a:endParaRPr lang="en-US" sz="2500"/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Santa Cruz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Tucson</a:t>
                      </a:r>
                    </a:p>
                  </a:txBody>
                  <a:tcPr marL="127047" marR="127047" marT="63524" marB="63524"/>
                </a:tc>
                <a:extLst>
                  <a:ext uri="{0D108BD9-81ED-4DB2-BD59-A6C34878D82A}">
                    <a16:rowId xmlns:a16="http://schemas.microsoft.com/office/drawing/2014/main" val="1991039520"/>
                  </a:ext>
                </a:extLst>
              </a:tr>
            </a:tbl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97780-20AE-7D46-8C4C-01BDF455B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62554" y="6497026"/>
            <a:ext cx="4331678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100827C-CB1F-8F4A-98D6-D00373D1A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7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43E29-8C98-7D4D-BCFC-1238ED719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4670C-5D3C-2B4F-AD01-2DFCF7715851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335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12FDD7-21F7-4240-BDD7-C7948181F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First Attempt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1CB02414-1AA8-8745-A11C-D6C1EE091ED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96882" y="2426818"/>
            <a:ext cx="5125176" cy="399763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7" descr="A close up of a screen&#10;&#10;Description automatically generated">
            <a:extLst>
              <a:ext uri="{FF2B5EF4-FFF2-40B4-BE49-F238E27FC236}">
                <a16:creationId xmlns:a16="http://schemas.microsoft.com/office/drawing/2014/main" id="{7C1F7753-5789-654D-851A-023E3CC384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10499" y="2426818"/>
            <a:ext cx="5158242" cy="399763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AF59750-AE44-AF43-8555-68EC0678BB4B}"/>
              </a:ext>
            </a:extLst>
          </p:cNvPr>
          <p:cNvGrpSpPr/>
          <p:nvPr/>
        </p:nvGrpSpPr>
        <p:grpSpPr>
          <a:xfrm>
            <a:off x="2117558" y="4973053"/>
            <a:ext cx="2662989" cy="1281383"/>
            <a:chOff x="2117558" y="4973053"/>
            <a:chExt cx="2662989" cy="128138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C4F6D84-450C-A14D-BFB1-5608C4DB0943}"/>
                </a:ext>
              </a:extLst>
            </p:cNvPr>
            <p:cNvSpPr txBox="1"/>
            <p:nvPr/>
          </p:nvSpPr>
          <p:spPr>
            <a:xfrm>
              <a:off x="2117558" y="5885104"/>
              <a:ext cx="2662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Should we be concerned?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7D4D464-6C74-C44D-883A-0AF1F9439EF7}"/>
                </a:ext>
              </a:extLst>
            </p:cNvPr>
            <p:cNvCxnSpPr/>
            <p:nvPr/>
          </p:nvCxnSpPr>
          <p:spPr>
            <a:xfrm flipV="1">
              <a:off x="3529263" y="4973053"/>
              <a:ext cx="545432" cy="882315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0C3C7-A872-1445-889D-8BCEA8B80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1133" y="6531536"/>
            <a:ext cx="4390289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1FA2C8-148B-2B44-B995-8620E9AE7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8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3A560B-AF3A-1B42-91C7-F886E28D3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343A0-E34F-CB48-A841-3E7269F00C9F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73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DD0745-6D36-BC43-A61B-73833AF14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Second Attempt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B897A3D-FF08-5943-9B6C-224B34A73B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43939" y="2596836"/>
            <a:ext cx="5191736" cy="399763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2A8E20C2-028C-7C48-90DA-8BDD0EC289F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396882" y="2579989"/>
            <a:ext cx="5242802" cy="399763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2A67F-19FB-6D4F-B803-246FAAF88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2857" y="6554389"/>
            <a:ext cx="4366841" cy="365125"/>
          </a:xfrm>
        </p:spPr>
        <p:txBody>
          <a:bodyPr/>
          <a:lstStyle/>
          <a:p>
            <a:r>
              <a:rPr lang="en-US"/>
              <a:t>© 2021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88F0E-8AD0-E84A-ACF7-6946E98FA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9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8D6C6F-A148-D04D-9577-BBFE37762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E34D10-EB06-2D44-84F2-BDA62DE7806E}" type="datetime3">
              <a:rPr lang="en-US" smtClean="0"/>
              <a:t>5 January 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535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1007</Words>
  <Application>Microsoft Macintosh PowerPoint</Application>
  <PresentationFormat>Widescreen</PresentationFormat>
  <Paragraphs>242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Courier</vt:lpstr>
      <vt:lpstr>Tw Cen MT</vt:lpstr>
      <vt:lpstr>Office Theme</vt:lpstr>
      <vt:lpstr>Introduction to Programming in C</vt:lpstr>
      <vt:lpstr>Where did C come from?</vt:lpstr>
      <vt:lpstr>PowerPoint Presentation</vt:lpstr>
      <vt:lpstr>Hello, World!</vt:lpstr>
      <vt:lpstr>Compile and run!</vt:lpstr>
      <vt:lpstr>You must read this book!</vt:lpstr>
      <vt:lpstr>Temperatures</vt:lpstr>
      <vt:lpstr>First Attempt</vt:lpstr>
      <vt:lpstr>Second Attempt</vt:lpstr>
      <vt:lpstr>Comparing Results</vt:lpstr>
      <vt:lpstr>int main(void)</vt:lpstr>
      <vt:lpstr>{ … }</vt:lpstr>
      <vt:lpstr>while ()</vt:lpstr>
      <vt:lpstr>printf()</vt:lpstr>
      <vt:lpstr>for ()</vt:lpstr>
      <vt:lpstr>Declaring Variables</vt:lpstr>
      <vt:lpstr>Scope</vt:lpstr>
      <vt:lpstr>Scoping Rules</vt:lpstr>
      <vt:lpstr>So what happens?</vt:lpstr>
      <vt:lpstr>Copy stdin to stdout</vt:lpstr>
      <vt:lpstr>Count Lines</vt:lpstr>
      <vt:lpstr>if ()</vt:lpstr>
      <vt:lpstr>Do not try to be clever…</vt:lpstr>
      <vt:lpstr>What does it do?</vt:lpstr>
      <vt:lpstr>Computing 𝛑 on Gilligan’s Island</vt:lpstr>
      <vt:lpstr>Counting Coconuts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 in C</dc:title>
  <dc:creator>Darrell Long</dc:creator>
  <cp:lastModifiedBy>Darrell Long</cp:lastModifiedBy>
  <cp:revision>13</cp:revision>
  <cp:lastPrinted>2021-03-30T06:22:05Z</cp:lastPrinted>
  <dcterms:created xsi:type="dcterms:W3CDTF">2019-12-29T02:27:30Z</dcterms:created>
  <dcterms:modified xsi:type="dcterms:W3CDTF">2022-01-05T23:56:54Z</dcterms:modified>
</cp:coreProperties>
</file>